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4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5.xml" ContentType="application/vnd.openxmlformats-officedocument.presentationml.notesSl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6.xml" ContentType="application/vnd.openxmlformats-officedocument.presentationml.notesSlide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notesSlides/notesSlide7.xml" ContentType="application/vnd.openxmlformats-officedocument.presentationml.notesSlide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8.xml" ContentType="application/vnd.openxmlformats-officedocument.presentationml.notesSl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9.xml" ContentType="application/vnd.openxmlformats-officedocument.presentationml.notesSlide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notesSlides/notesSlide10.xml" ContentType="application/vnd.openxmlformats-officedocument.presentationml.notesSlide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11.xml" ContentType="application/vnd.openxmlformats-officedocument.presentationml.notesSlide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notesSlides/notesSlide12.xml" ContentType="application/vnd.openxmlformats-officedocument.presentationml.notesSlide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notesSlides/notesSlide13.xml" ContentType="application/vnd.openxmlformats-officedocument.presentationml.notesSlide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notesSlides/notesSlide14.xml" ContentType="application/vnd.openxmlformats-officedocument.presentationml.notesSlide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notesSlides/notesSlide15.xml" ContentType="application/vnd.openxmlformats-officedocument.presentationml.notesSlide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notesSlides/notesSlide16.xml" ContentType="application/vnd.openxmlformats-officedocument.presentationml.notesSlide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notesSlides/notesSlide17.xml" ContentType="application/vnd.openxmlformats-officedocument.presentationml.notesSlide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notesSlides/notesSlide18.xml" ContentType="application/vnd.openxmlformats-officedocument.presentationml.notesSlide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notesSlides/notesSlide19.xml" ContentType="application/vnd.openxmlformats-officedocument.presentationml.notesSlide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notesSlides/notesSlide20.xml" ContentType="application/vnd.openxmlformats-officedocument.presentationml.notesSlide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notesSlides/notesSlide21.xml" ContentType="application/vnd.openxmlformats-officedocument.presentationml.notesSlide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notesSlides/notesSlide22.xml" ContentType="application/vnd.openxmlformats-officedocument.presentationml.notesSlide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notesSlides/notesSlide23.xml" ContentType="application/vnd.openxmlformats-officedocument.presentationml.notesSlide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notesSlides/notesSlide24.xml" ContentType="application/vnd.openxmlformats-officedocument.presentationml.notesSlide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25.xml" ContentType="application/vnd.openxmlformats-officedocument.presentationml.notesSlide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notesSlides/notesSlide26.xml" ContentType="application/vnd.openxmlformats-officedocument.presentationml.notesSlide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notesSlides/notesSlide27.xml" ContentType="application/vnd.openxmlformats-officedocument.presentationml.notesSlide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notesSlides/notesSlide28.xml" ContentType="application/vnd.openxmlformats-officedocument.presentationml.notesSlide+xml"/>
  <Override PartName="/ppt/tags/tag186.xml" ContentType="application/vnd.openxmlformats-officedocument.presentationml.tags+xml"/>
  <Override PartName="/ppt/notesSlides/notesSlide29.xml" ContentType="application/vnd.openxmlformats-officedocument.presentationml.notesSlide+xml"/>
  <Override PartName="/ppt/tags/tag187.xml" ContentType="application/vnd.openxmlformats-officedocument.presentationml.tags+xml"/>
  <Override PartName="/ppt/notesSlides/notesSlide30.xml" ContentType="application/vnd.openxmlformats-officedocument.presentationml.notesSlide+xml"/>
  <Override PartName="/ppt/tags/tag188.xml" ContentType="application/vnd.openxmlformats-officedocument.presentationml.tags+xml"/>
  <Override PartName="/ppt/notesSlides/notesSlide31.xml" ContentType="application/vnd.openxmlformats-officedocument.presentationml.notesSlide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notesSlides/notesSlide32.xml" ContentType="application/vnd.openxmlformats-officedocument.presentationml.notesSlide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notesSlides/notesSlide33.xml" ContentType="application/vnd.openxmlformats-officedocument.presentationml.notesSlide+xml"/>
  <Override PartName="/ppt/tags/tag197.xml" ContentType="application/vnd.openxmlformats-officedocument.presentationml.tags+xml"/>
  <Override PartName="/ppt/notesSlides/notesSlide34.xml" ContentType="application/vnd.openxmlformats-officedocument.presentationml.notesSlide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notesSlides/notesSlide35.xml" ContentType="application/vnd.openxmlformats-officedocument.presentationml.notesSlide+xml"/>
  <Override PartName="/ppt/tags/tag202.xml" ContentType="application/vnd.openxmlformats-officedocument.presentationml.tags+xml"/>
  <Override PartName="/ppt/notesSlides/notesSlide36.xml" ContentType="application/vnd.openxmlformats-officedocument.presentationml.notesSlid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notesSlides/notesSlide44.xml" ContentType="application/vnd.openxmlformats-officedocument.presentationml.notesSlide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notesSlides/notesSlide45.xml" ContentType="application/vnd.openxmlformats-officedocument.presentationml.notesSlide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notesSlides/notesSlide46.xml" ContentType="application/vnd.openxmlformats-officedocument.presentationml.notesSlide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notesSlides/notesSlide47.xml" ContentType="application/vnd.openxmlformats-officedocument.presentationml.notesSlide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notesSlides/notesSlide48.xml" ContentType="application/vnd.openxmlformats-officedocument.presentationml.notesSlide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notesSlides/notesSlide49.xml" ContentType="application/vnd.openxmlformats-officedocument.presentationml.notesSlide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notesSlides/notesSlide50.xml" ContentType="application/vnd.openxmlformats-officedocument.presentationml.notesSlide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notesSlides/notesSlide51.xml" ContentType="application/vnd.openxmlformats-officedocument.presentationml.notesSlide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notesSlides/notesSlide52.xml" ContentType="application/vnd.openxmlformats-officedocument.presentationml.notesSlide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notesSlides/notesSlide53.xml" ContentType="application/vnd.openxmlformats-officedocument.presentationml.notesSlide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notesSlides/notesSlide5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737" r:id="rId1"/>
  </p:sldMasterIdLst>
  <p:notesMasterIdLst>
    <p:notesMasterId r:id="rId66"/>
  </p:notesMasterIdLst>
  <p:handoutMasterIdLst>
    <p:handoutMasterId r:id="rId67"/>
  </p:handoutMasterIdLst>
  <p:sldIdLst>
    <p:sldId id="853" r:id="rId2"/>
    <p:sldId id="926" r:id="rId3"/>
    <p:sldId id="927" r:id="rId4"/>
    <p:sldId id="924" r:id="rId5"/>
    <p:sldId id="805" r:id="rId6"/>
    <p:sldId id="806" r:id="rId7"/>
    <p:sldId id="807" r:id="rId8"/>
    <p:sldId id="808" r:id="rId9"/>
    <p:sldId id="809" r:id="rId10"/>
    <p:sldId id="810" r:id="rId11"/>
    <p:sldId id="811" r:id="rId12"/>
    <p:sldId id="813" r:id="rId13"/>
    <p:sldId id="812" r:id="rId14"/>
    <p:sldId id="814" r:id="rId15"/>
    <p:sldId id="815" r:id="rId16"/>
    <p:sldId id="816" r:id="rId17"/>
    <p:sldId id="817" r:id="rId18"/>
    <p:sldId id="818" r:id="rId19"/>
    <p:sldId id="864" r:id="rId20"/>
    <p:sldId id="925" r:id="rId21"/>
    <p:sldId id="819" r:id="rId22"/>
    <p:sldId id="820" r:id="rId23"/>
    <p:sldId id="824" r:id="rId24"/>
    <p:sldId id="928" r:id="rId25"/>
    <p:sldId id="929" r:id="rId26"/>
    <p:sldId id="931" r:id="rId27"/>
    <p:sldId id="933" r:id="rId28"/>
    <p:sldId id="934" r:id="rId29"/>
    <p:sldId id="932" r:id="rId30"/>
    <p:sldId id="914" r:id="rId31"/>
    <p:sldId id="915" r:id="rId32"/>
    <p:sldId id="920" r:id="rId33"/>
    <p:sldId id="918" r:id="rId34"/>
    <p:sldId id="919" r:id="rId35"/>
    <p:sldId id="912" r:id="rId36"/>
    <p:sldId id="913" r:id="rId37"/>
    <p:sldId id="921" r:id="rId38"/>
    <p:sldId id="923" r:id="rId39"/>
    <p:sldId id="822" r:id="rId40"/>
    <p:sldId id="823" r:id="rId41"/>
    <p:sldId id="848" r:id="rId42"/>
    <p:sldId id="849" r:id="rId43"/>
    <p:sldId id="910" r:id="rId44"/>
    <p:sldId id="908" r:id="rId45"/>
    <p:sldId id="909" r:id="rId46"/>
    <p:sldId id="936" r:id="rId47"/>
    <p:sldId id="935" r:id="rId48"/>
    <p:sldId id="952" r:id="rId49"/>
    <p:sldId id="953" r:id="rId50"/>
    <p:sldId id="954" r:id="rId51"/>
    <p:sldId id="955" r:id="rId52"/>
    <p:sldId id="938" r:id="rId53"/>
    <p:sldId id="937" r:id="rId54"/>
    <p:sldId id="940" r:id="rId55"/>
    <p:sldId id="941" r:id="rId56"/>
    <p:sldId id="943" r:id="rId57"/>
    <p:sldId id="944" r:id="rId58"/>
    <p:sldId id="945" r:id="rId59"/>
    <p:sldId id="946" r:id="rId60"/>
    <p:sldId id="947" r:id="rId61"/>
    <p:sldId id="948" r:id="rId62"/>
    <p:sldId id="949" r:id="rId63"/>
    <p:sldId id="951" r:id="rId64"/>
    <p:sldId id="950" r:id="rId65"/>
  </p:sldIdLst>
  <p:sldSz cx="9144000" cy="6858000" type="screen4x3"/>
  <p:notesSz cx="7099300" cy="10234613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sz="24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00"/>
    <a:srgbClr val="990000"/>
    <a:srgbClr val="C6C6C6"/>
    <a:srgbClr val="B3B3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2506" autoAdjust="0"/>
  </p:normalViewPr>
  <p:slideViewPr>
    <p:cSldViewPr>
      <p:cViewPr varScale="1">
        <p:scale>
          <a:sx n="65" d="100"/>
          <a:sy n="65" d="100"/>
        </p:scale>
        <p:origin x="1314" y="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640" y="-108"/>
      </p:cViewPr>
      <p:guideLst>
        <p:guide orient="horz" pos="3223"/>
        <p:guide pos="223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rtl="1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rtl="1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rtl="1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rtl="1" eaLnBrk="0" hangingPunct="0">
              <a:defRPr sz="1300"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29135E30-4BAE-4D45-98FF-03C54EC53978}" type="slidenum">
              <a:rPr lang="he-IL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08616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rtl="1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rtl="1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22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2513"/>
            <a:ext cx="5207000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he-IL" noProof="0" smtClean="0"/>
              <a:t>Click to edit Master text styles</a:t>
            </a:r>
          </a:p>
          <a:p>
            <a:pPr lvl="1"/>
            <a:r>
              <a:rPr lang="en-US" altLang="he-IL" noProof="0" smtClean="0"/>
              <a:t>Second level</a:t>
            </a:r>
          </a:p>
          <a:p>
            <a:pPr lvl="2"/>
            <a:r>
              <a:rPr lang="en-US" altLang="he-IL" noProof="0" smtClean="0"/>
              <a:t>Third level</a:t>
            </a:r>
          </a:p>
          <a:p>
            <a:pPr lvl="3"/>
            <a:r>
              <a:rPr lang="en-US" altLang="he-IL" noProof="0" smtClean="0"/>
              <a:t>Fourth level</a:t>
            </a:r>
          </a:p>
          <a:p>
            <a:pPr lvl="4"/>
            <a:r>
              <a:rPr lang="en-US" altLang="he-IL" noProof="0" smtClean="0"/>
              <a:t>Fifth level</a:t>
            </a:r>
            <a:endParaRPr lang="en-US" altLang="en-US" noProof="0" smtClean="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rtl="1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rtl="1" eaLnBrk="0" hangingPunct="0">
              <a:defRPr sz="1300"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BE98D383-38D1-4566-BD7E-33D28ABCF40B}" type="slidenum">
              <a:rPr lang="he-IL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75592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98D383-38D1-4566-BD7E-33D28ABCF40B}" type="slidenum">
              <a:rPr lang="he-IL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66054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98D383-38D1-4566-BD7E-33D28ABCF40B}" type="slidenum">
              <a:rPr lang="he-IL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08595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98D383-38D1-4566-BD7E-33D28ABCF40B}" type="slidenum">
              <a:rPr lang="he-IL" altLang="en-US" smtClean="0"/>
              <a:pPr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62398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98D383-38D1-4566-BD7E-33D28ABCF40B}" type="slidenum">
              <a:rPr lang="he-IL" altLang="en-US" smtClean="0"/>
              <a:pPr>
                <a:defRPr/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10350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he-IL" dirty="0" smtClean="0"/>
              <a:t>למעשה – חשוב מאד לא רק למתכנת אלא גם לקומפיילר מודרני –</a:t>
            </a:r>
            <a:r>
              <a:rPr lang="he-IL" baseline="0" dirty="0" smtClean="0"/>
              <a:t> קוד מוכר יעבור אופטימיזציה טובה יותר בסיכוי גבוה יותר.</a:t>
            </a:r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98D383-38D1-4566-BD7E-33D28ABCF40B}" type="slidenum">
              <a:rPr lang="he-IL" altLang="en-US" smtClean="0"/>
              <a:pPr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13209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98D383-38D1-4566-BD7E-33D28ABCF40B}" type="slidenum">
              <a:rPr lang="he-IL" altLang="en-US" smtClean="0"/>
              <a:pPr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27391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98D383-38D1-4566-BD7E-33D28ABCF40B}" type="slidenum">
              <a:rPr lang="he-IL" altLang="en-US" smtClean="0"/>
              <a:pPr>
                <a:defRPr/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25824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98D383-38D1-4566-BD7E-33D28ABCF40B}" type="slidenum">
              <a:rPr lang="he-IL" altLang="en-US" smtClean="0"/>
              <a:pPr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01743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98D383-38D1-4566-BD7E-33D28ABCF40B}" type="slidenum">
              <a:rPr lang="he-IL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37783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98D383-38D1-4566-BD7E-33D28ABCF40B}" type="slidenum">
              <a:rPr lang="he-IL" altLang="en-US" smtClean="0"/>
              <a:pPr>
                <a:defRPr/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037783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98D383-38D1-4566-BD7E-33D28ABCF40B}" type="slidenum">
              <a:rPr lang="he-IL" altLang="en-US" smtClean="0"/>
              <a:pPr>
                <a:defRPr/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3306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BF753-267B-44A5-8C6E-65E4E0CD9170}" type="slidenum">
              <a:rPr lang="he-IL" smtClean="0"/>
              <a:pPr/>
              <a:t>2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8239386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98D383-38D1-4566-BD7E-33D28ABCF40B}" type="slidenum">
              <a:rPr lang="he-IL" altLang="en-US" smtClean="0"/>
              <a:pPr>
                <a:defRPr/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49446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98D383-38D1-4566-BD7E-33D28ABCF40B}" type="slidenum">
              <a:rPr lang="he-IL" altLang="en-US" smtClean="0"/>
              <a:pPr>
                <a:defRPr/>
              </a:pPr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80416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 2"/>
          <p:cNvSpPr txBox="1">
            <a:spLocks noGrp="1"/>
          </p:cNvSpPr>
          <p:nvPr>
            <p:ph type="body" sz="quarter" idx="1"/>
          </p:nvPr>
        </p:nvSpPr>
        <p:spPr>
          <a:xfrm>
            <a:off x="709929" y="4861038"/>
            <a:ext cx="5679067" cy="4504439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518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98D383-38D1-4566-BD7E-33D28ABCF40B}" type="slidenum">
              <a:rPr lang="he-IL" altLang="en-US" smtClean="0"/>
              <a:pPr>
                <a:defRPr/>
              </a:pPr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19471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98D383-38D1-4566-BD7E-33D28ABCF40B}" type="slidenum">
              <a:rPr lang="he-IL" altLang="en-US" smtClean="0"/>
              <a:pPr>
                <a:defRPr/>
              </a:pPr>
              <a:t>26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15829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98D383-38D1-4566-BD7E-33D28ABCF40B}" type="slidenum">
              <a:rPr lang="he-IL" altLang="en-US" smtClean="0"/>
              <a:pPr>
                <a:defRPr/>
              </a:pPr>
              <a:t>27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43760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98D383-38D1-4566-BD7E-33D28ABCF40B}" type="slidenum">
              <a:rPr lang="he-IL" altLang="en-US"/>
              <a:pPr>
                <a:defRPr/>
              </a:pPr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86566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592221-3701-4BFD-A7A8-D613B04C853C}" type="slidenum">
              <a:rPr lang="en-US"/>
              <a:pPr/>
              <a:t>33</a:t>
            </a:fld>
            <a:endParaRPr lang="en-US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e-IL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-820738" y="0"/>
            <a:ext cx="5367338" cy="402748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709931" y="4861038"/>
            <a:ext cx="5679066" cy="4504439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-820738" y="0"/>
            <a:ext cx="5367338" cy="402748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709931" y="4861038"/>
            <a:ext cx="5679066" cy="4504439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BF753-267B-44A5-8C6E-65E4E0CD9170}" type="slidenum">
              <a:rPr lang="he-IL" smtClean="0"/>
              <a:pPr/>
              <a:t>3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22565765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CB4D15-AFC6-40F4-8A64-6825EFDF6377}" type="slidenum">
              <a:rPr lang="en-US"/>
              <a:pPr/>
              <a:t>37</a:t>
            </a:fld>
            <a:endParaRPr lang="en-US"/>
          </a:p>
        </p:txBody>
      </p:sp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e-IL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CB4D15-AFC6-40F4-8A64-6825EFDF6377}" type="slidenum">
              <a:rPr lang="en-US"/>
              <a:pPr/>
              <a:t>38</a:t>
            </a:fld>
            <a:endParaRPr lang="en-US"/>
          </a:p>
        </p:txBody>
      </p:sp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he-IL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מציין מיקום של הערות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he-IL" smtClean="0"/>
          </a:p>
        </p:txBody>
      </p:sp>
      <p:sp>
        <p:nvSpPr>
          <p:cNvPr id="73731" name="מציין מיקום של מספר שקופית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9FF9D61-414C-4CB0-9C83-010343E4A4B0}" type="slidenum">
              <a:rPr lang="he-IL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US" altLang="en-US">
              <a:cs typeface="Aharoni" pitchFamily="2" charset="-79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 rtl="0"/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98D383-38D1-4566-BD7E-33D28ABCF40B}" type="slidenum">
              <a:rPr lang="he-IL" altLang="en-US" smtClean="0"/>
              <a:pPr>
                <a:defRPr/>
              </a:pPr>
              <a:t>41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778891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 2"/>
          <p:cNvSpPr txBox="1">
            <a:spLocks noGrp="1"/>
          </p:cNvSpPr>
          <p:nvPr>
            <p:ph type="body" sz="quarter" idx="1"/>
          </p:nvPr>
        </p:nvSpPr>
        <p:spPr>
          <a:xfrm>
            <a:off x="709929" y="4861038"/>
            <a:ext cx="5679067" cy="4504439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820738" y="0"/>
            <a:ext cx="5367338" cy="402748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709931" y="4861042"/>
            <a:ext cx="5679070" cy="4504436"/>
          </a:xfrm>
        </p:spPr>
        <p:txBody>
          <a:bodyPr/>
          <a:lstStyle/>
          <a:p>
            <a:endParaRPr lang="he-IL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820738" y="0"/>
            <a:ext cx="5367338" cy="4027488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709931" y="4861042"/>
            <a:ext cx="5679070" cy="4504436"/>
          </a:xfrm>
        </p:spPr>
        <p:txBody>
          <a:bodyPr/>
          <a:lstStyle/>
          <a:p>
            <a:endParaRPr lang="he-IL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DC9E5E-E33D-422C-AD06-10BDED504994}" type="slidenum">
              <a:rPr lang="en-US"/>
              <a:pPr/>
              <a:t>47</a:t>
            </a:fld>
            <a:endParaRPr lang="en-US"/>
          </a:p>
        </p:txBody>
      </p:sp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0600" y="768350"/>
            <a:ext cx="5118100" cy="38385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5957" y="4861781"/>
            <a:ext cx="5207386" cy="460456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567" tIns="45784" rIns="91567" bIns="45784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188509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DC9E5E-E33D-422C-AD06-10BDED504994}" type="slidenum">
              <a:rPr lang="en-US"/>
              <a:pPr/>
              <a:t>48</a:t>
            </a:fld>
            <a:endParaRPr lang="en-US"/>
          </a:p>
        </p:txBody>
      </p:sp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0600" y="768350"/>
            <a:ext cx="5118100" cy="38385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5957" y="4861781"/>
            <a:ext cx="5207386" cy="460456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567" tIns="45784" rIns="91567" bIns="45784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35126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DC9E5E-E33D-422C-AD06-10BDED504994}" type="slidenum">
              <a:rPr lang="en-US"/>
              <a:pPr/>
              <a:t>49</a:t>
            </a:fld>
            <a:endParaRPr lang="en-US"/>
          </a:p>
        </p:txBody>
      </p:sp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0600" y="768350"/>
            <a:ext cx="5118100" cy="38385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5957" y="4861781"/>
            <a:ext cx="5207386" cy="460456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567" tIns="45784" rIns="91567" bIns="45784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4328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98D383-38D1-4566-BD7E-33D28ABCF40B}" type="slidenum">
              <a:rPr lang="he-IL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5785601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DC9E5E-E33D-422C-AD06-10BDED504994}" type="slidenum">
              <a:rPr lang="en-US"/>
              <a:pPr/>
              <a:t>50</a:t>
            </a:fld>
            <a:endParaRPr lang="en-US"/>
          </a:p>
        </p:txBody>
      </p:sp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0600" y="768350"/>
            <a:ext cx="5118100" cy="38385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5957" y="4861781"/>
            <a:ext cx="5207386" cy="460456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567" tIns="45784" rIns="91567" bIns="45784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26999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DC9E5E-E33D-422C-AD06-10BDED504994}" type="slidenum">
              <a:rPr lang="en-US"/>
              <a:pPr/>
              <a:t>51</a:t>
            </a:fld>
            <a:endParaRPr lang="en-US"/>
          </a:p>
        </p:txBody>
      </p:sp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0600" y="768350"/>
            <a:ext cx="5118100" cy="38385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5957" y="4861781"/>
            <a:ext cx="5207386" cy="460456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567" tIns="45784" rIns="91567" bIns="45784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51530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DC9E5E-E33D-422C-AD06-10BDED504994}" type="slidenum">
              <a:rPr lang="en-US"/>
              <a:pPr/>
              <a:t>52</a:t>
            </a:fld>
            <a:endParaRPr lang="en-US"/>
          </a:p>
        </p:txBody>
      </p:sp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0600" y="768350"/>
            <a:ext cx="5118100" cy="38385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5957" y="4861781"/>
            <a:ext cx="5207386" cy="460456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567" tIns="45784" rIns="91567" bIns="45784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377122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DC9E5E-E33D-422C-AD06-10BDED504994}" type="slidenum">
              <a:rPr lang="en-US"/>
              <a:pPr/>
              <a:t>53</a:t>
            </a:fld>
            <a:endParaRPr lang="en-US"/>
          </a:p>
        </p:txBody>
      </p:sp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0600" y="768350"/>
            <a:ext cx="5118100" cy="38385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5957" y="4861781"/>
            <a:ext cx="5207386" cy="460456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567" tIns="45784" rIns="91567" bIns="45784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8704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9874" name="מציין מיקום של הערות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he-IL" smtClean="0"/>
          </a:p>
        </p:txBody>
      </p:sp>
      <p:sp>
        <p:nvSpPr>
          <p:cNvPr id="79875" name="מציין מיקום של מספר שקופית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F17203-FF84-459D-8649-2197CEB1139D}" type="slidenum">
              <a:rPr lang="he-IL" altLang="en-US" smtClean="0"/>
              <a:pPr/>
              <a:t>54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69449014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1922" name="מציין מיקום של הערות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he-IL" smtClean="0"/>
          </a:p>
        </p:txBody>
      </p:sp>
      <p:sp>
        <p:nvSpPr>
          <p:cNvPr id="81923" name="מציין מיקום של מספר שקופית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6D113A-C36A-44E8-A119-9725C78F1D9F}" type="slidenum">
              <a:rPr lang="he-IL" altLang="en-US" smtClean="0"/>
              <a:pPr/>
              <a:t>55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08183666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3970" name="מציין מיקום של הערות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he-IL" smtClean="0"/>
          </a:p>
        </p:txBody>
      </p:sp>
      <p:sp>
        <p:nvSpPr>
          <p:cNvPr id="83971" name="מציין מיקום של מספר שקופית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E00857-591C-4859-931F-39B1B3CDF670}" type="slidenum">
              <a:rPr lang="he-IL" altLang="en-US" smtClean="0"/>
              <a:pPr/>
              <a:t>56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0226182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6018" name="מציין מיקום של הערות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he-IL" smtClean="0"/>
          </a:p>
        </p:txBody>
      </p:sp>
      <p:sp>
        <p:nvSpPr>
          <p:cNvPr id="86019" name="מציין מיקום של מספר שקופית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14A5AA-DD27-44F1-9EA7-56F9006E2442}" type="slidenum">
              <a:rPr lang="he-IL" altLang="en-US" smtClean="0"/>
              <a:pPr/>
              <a:t>57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2983377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8306" name="מציין מיקום של הערות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he-IL" smtClean="0"/>
          </a:p>
        </p:txBody>
      </p:sp>
      <p:sp>
        <p:nvSpPr>
          <p:cNvPr id="98307" name="מציין מיקום של מספר שקופית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8AB70F-7CAF-4A3F-B1D6-151070C895F6}" type="slidenum">
              <a:rPr lang="he-IL" altLang="en-US" smtClean="0"/>
              <a:pPr/>
              <a:t>58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4491746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0354" name="מציין מיקום של הערות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he-IL" smtClean="0"/>
          </a:p>
        </p:txBody>
      </p:sp>
      <p:sp>
        <p:nvSpPr>
          <p:cNvPr id="100355" name="מציין מיקום של מספר שקופית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524654-514E-439F-894C-B74730AF6A9A}" type="slidenum">
              <a:rPr lang="he-IL" altLang="en-US" smtClean="0"/>
              <a:pPr/>
              <a:t>59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479725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98D383-38D1-4566-BD7E-33D28ABCF40B}" type="slidenum">
              <a:rPr lang="he-IL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065255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2402" name="מציין מיקום של הערות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he-IL" smtClean="0"/>
          </a:p>
        </p:txBody>
      </p:sp>
      <p:sp>
        <p:nvSpPr>
          <p:cNvPr id="102403" name="מציין מיקום של מספר שקופית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8BB43D-10F6-408C-B152-59D53FB285A4}" type="slidenum">
              <a:rPr lang="he-IL" altLang="en-US" smtClean="0"/>
              <a:pPr/>
              <a:t>60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47727968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4450" name="מציין מיקום של הערות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he-IL" smtClean="0"/>
          </a:p>
        </p:txBody>
      </p:sp>
      <p:sp>
        <p:nvSpPr>
          <p:cNvPr id="104451" name="מציין מיקום של מספר שקופית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43693E-87E5-47FC-A235-77018B901862}" type="slidenum">
              <a:rPr lang="he-IL" altLang="en-US" smtClean="0"/>
              <a:pPr/>
              <a:t>61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70231568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6498" name="מציין מיקום של הערות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he-IL" smtClean="0"/>
          </a:p>
        </p:txBody>
      </p:sp>
      <p:sp>
        <p:nvSpPr>
          <p:cNvPr id="106499" name="מציין מיקום של מספר שקופית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0E16A9-3CB1-4284-98BE-CBBFA2B7340E}" type="slidenum">
              <a:rPr lang="he-IL" altLang="en-US" smtClean="0"/>
              <a:pPr/>
              <a:t>62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535298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9874" name="מציין מיקום של הערות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he-IL" smtClean="0"/>
          </a:p>
        </p:txBody>
      </p:sp>
      <p:sp>
        <p:nvSpPr>
          <p:cNvPr id="79875" name="מציין מיקום של מספר שקופית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F17203-FF84-459D-8649-2197CEB1139D}" type="slidenum">
              <a:rPr lang="he-IL" altLang="en-US" smtClean="0"/>
              <a:pPr/>
              <a:t>63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3301767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6498" name="מציין מיקום של הערות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he-IL" smtClean="0"/>
          </a:p>
        </p:txBody>
      </p:sp>
      <p:sp>
        <p:nvSpPr>
          <p:cNvPr id="106499" name="מציין מיקום של מספר שקופית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0E16A9-3CB1-4284-98BE-CBBFA2B7340E}" type="slidenum">
              <a:rPr lang="he-IL" altLang="en-US" smtClean="0"/>
              <a:pPr/>
              <a:t>64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459260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98D383-38D1-4566-BD7E-33D28ABCF40B}" type="slidenum">
              <a:rPr lang="he-IL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47352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98D383-38D1-4566-BD7E-33D28ABCF40B}" type="slidenum">
              <a:rPr lang="he-IL" altLang="en-US" smtClean="0"/>
              <a:pPr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66993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98D383-38D1-4566-BD7E-33D28ABCF40B}" type="slidenum">
              <a:rPr lang="he-IL" altLang="en-US" smtClean="0"/>
              <a:pPr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41272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E98D383-38D1-4566-BD7E-33D28ABCF40B}" type="slidenum">
              <a:rPr lang="he-IL" altLang="en-US" smtClean="0"/>
              <a:pPr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3545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10" Type="http://schemas.openxmlformats.org/officeDocument/2006/relationships/tags" Target="../tags/tag15.xml"/><Relationship Id="rId4" Type="http://schemas.openxmlformats.org/officeDocument/2006/relationships/tags" Target="../tags/tag9.xml"/><Relationship Id="rId9" Type="http://schemas.openxmlformats.org/officeDocument/2006/relationships/tags" Target="../tags/tag14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7.xml"/><Relationship Id="rId4" Type="http://schemas.openxmlformats.org/officeDocument/2006/relationships/tags" Target="../tags/tag6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2.xml"/><Relationship Id="rId4" Type="http://schemas.openxmlformats.org/officeDocument/2006/relationships/tags" Target="../tags/tag7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23.xml"/><Relationship Id="rId10" Type="http://schemas.openxmlformats.org/officeDocument/2006/relationships/tags" Target="../tags/tag28.xml"/><Relationship Id="rId4" Type="http://schemas.openxmlformats.org/officeDocument/2006/relationships/tags" Target="../tags/tag22.xml"/><Relationship Id="rId9" Type="http://schemas.openxmlformats.org/officeDocument/2006/relationships/tags" Target="../tags/tag27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2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55.xml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9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מלבן 11"/>
          <p:cNvSpPr/>
          <p:nvPr>
            <p:custDataLst>
              <p:tags r:id="rId1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מלבן מעוגל 12"/>
          <p:cNvSpPr/>
          <p:nvPr>
            <p:custDataLst>
              <p:tags r:id="rId2"/>
            </p:custDataLst>
          </p:nvPr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כותרת משנה 8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228600" y="3200400"/>
            <a:ext cx="7467600" cy="289560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he-IL" smtClean="0"/>
              <a:t>לחץ כדי לערוך סגנון כותרת משנה של תבנית בסיס</a:t>
            </a:r>
            <a:endParaRPr kumimoji="0" lang="en-US"/>
          </a:p>
        </p:txBody>
      </p:sp>
      <p:sp>
        <p:nvSpPr>
          <p:cNvPr id="28" name="מציין מיקום של תאריך 27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864BB64E-E62A-4883-903B-09CB028CBB97}" type="datetimeFigureOut">
              <a:rPr lang="he-IL" smtClean="0"/>
              <a:pPr/>
              <a:t>כ"ה/טבת/תש"פ</a:t>
            </a:fld>
            <a:endParaRPr lang="he-IL"/>
          </a:p>
        </p:txBody>
      </p:sp>
      <p:sp>
        <p:nvSpPr>
          <p:cNvPr id="17" name="מציין מיקום של כותרת תחתונה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28600" y="6172200"/>
            <a:ext cx="46482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mtClean="0"/>
              <a:t>.</a:t>
            </a:r>
            <a:endParaRPr lang="en-US" sz="1400"/>
          </a:p>
        </p:txBody>
      </p:sp>
      <p:sp>
        <p:nvSpPr>
          <p:cNvPr id="29" name="מציין מיקום של מספר שקופית 28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278FE321-8FBD-4D24-81AC-FF172E6B6BD8}" type="slidenum">
              <a:rPr lang="he-IL" smtClean="0"/>
              <a:pPr/>
              <a:t>‹#›</a:t>
            </a:fld>
            <a:endParaRPr lang="he-IL"/>
          </a:p>
        </p:txBody>
      </p:sp>
      <p:sp>
        <p:nvSpPr>
          <p:cNvPr id="7" name="מלבן 6"/>
          <p:cNvSpPr/>
          <p:nvPr>
            <p:custDataLst>
              <p:tags r:id="rId7"/>
            </p:custDataLst>
          </p:nvPr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מלבן 9"/>
          <p:cNvSpPr/>
          <p:nvPr>
            <p:custDataLst>
              <p:tags r:id="rId8"/>
            </p:custDataLst>
          </p:nvPr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מלבן 10"/>
          <p:cNvSpPr/>
          <p:nvPr>
            <p:custDataLst>
              <p:tags r:id="rId9"/>
            </p:custDataLst>
          </p:nvPr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כותרת 7"/>
          <p:cNvSpPr>
            <a:spLocks noGrp="1"/>
          </p:cNvSpPr>
          <p:nvPr>
            <p:ph type="ctrTitle"/>
            <p:custDataLst>
              <p:tags r:id="rId10"/>
            </p:custDataLst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he-IL" smtClean="0"/>
              <a:t>לחץ כדי לערוך סגנון כותרת של תבנית בסיס</a:t>
            </a:r>
            <a:endParaRPr kumimoji="0"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kumimoji="0" lang="he-IL" smtClean="0"/>
              <a:t>לחץ כדי לערוך סגנון כותרת של תבנית בסיס</a:t>
            </a:r>
            <a:endParaRPr kumimoji="0" lang="en-US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 eaLnBrk="1" latinLnBrk="0" hangingPunct="1"/>
            <a:r>
              <a:rPr lang="he-IL" smtClean="0"/>
              <a:t>לחץ כדי לערוך סגנונות טקסט של תבנית בסיס</a:t>
            </a:r>
          </a:p>
          <a:p>
            <a:pPr lvl="1" eaLnBrk="1" latinLnBrk="0" hangingPunct="1"/>
            <a:r>
              <a:rPr lang="he-IL" smtClean="0"/>
              <a:t>רמה שנייה</a:t>
            </a:r>
          </a:p>
          <a:p>
            <a:pPr lvl="2" eaLnBrk="1" latinLnBrk="0" hangingPunct="1"/>
            <a:r>
              <a:rPr lang="he-IL" smtClean="0"/>
              <a:t>רמה שלישית</a:t>
            </a:r>
          </a:p>
          <a:p>
            <a:pPr lvl="3" eaLnBrk="1" latinLnBrk="0" hangingPunct="1"/>
            <a:r>
              <a:rPr lang="he-IL" smtClean="0"/>
              <a:t>רמה רביעית</a:t>
            </a:r>
          </a:p>
          <a:p>
            <a:pPr lvl="4" eaLnBrk="1" latinLnBrk="0" hangingPunct="1"/>
            <a:r>
              <a:rPr lang="he-IL" smtClean="0"/>
              <a:t>רמה חמישית</a:t>
            </a:r>
            <a:endParaRPr kumimoji="0" lang="en-US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864BB64E-E62A-4883-903B-09CB028CBB97}" type="datetimeFigureOut">
              <a:rPr lang="he-IL" smtClean="0"/>
              <a:pPr/>
              <a:t>כ"ה/טבת/תש"פ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228600" y="6172200"/>
            <a:ext cx="46482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020887FD-A1E7-4542-926B-378A5D1E19D1}" type="slidenum">
              <a:rPr lang="he-IL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he-IL" smtClean="0"/>
              <a:t>לחץ כדי לערוך סגנון כותרת של תבנית בסיס</a:t>
            </a:r>
            <a:endParaRPr kumimoji="0" lang="en-US"/>
          </a:p>
        </p:txBody>
      </p:sp>
      <p:sp>
        <p:nvSpPr>
          <p:cNvPr id="3" name="מציין מיקום של טקסט אנכי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he-IL" smtClean="0"/>
              <a:t>לחץ כדי לערוך סגנונות טקסט של תבנית בסיס</a:t>
            </a:r>
          </a:p>
          <a:p>
            <a:pPr lvl="1" eaLnBrk="1" latinLnBrk="0" hangingPunct="1"/>
            <a:r>
              <a:rPr lang="he-IL" smtClean="0"/>
              <a:t>רמה שנייה</a:t>
            </a:r>
          </a:p>
          <a:p>
            <a:pPr lvl="2" eaLnBrk="1" latinLnBrk="0" hangingPunct="1"/>
            <a:r>
              <a:rPr lang="he-IL" smtClean="0"/>
              <a:t>רמה שלישית</a:t>
            </a:r>
          </a:p>
          <a:p>
            <a:pPr lvl="3" eaLnBrk="1" latinLnBrk="0" hangingPunct="1"/>
            <a:r>
              <a:rPr lang="he-IL" smtClean="0"/>
              <a:t>רמה רביעית</a:t>
            </a:r>
          </a:p>
          <a:p>
            <a:pPr lvl="4" eaLnBrk="1" latinLnBrk="0" hangingPunct="1"/>
            <a:r>
              <a:rPr lang="he-IL" smtClean="0"/>
              <a:t>רמה חמישית</a:t>
            </a:r>
            <a:endParaRPr kumimoji="0" lang="en-US"/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864BB64E-E62A-4883-903B-09CB028CBB97}" type="datetimeFigureOut">
              <a:rPr lang="he-IL" smtClean="0"/>
              <a:pPr/>
              <a:t>כ"ה/טבת/תש"פ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228600" y="6172200"/>
            <a:ext cx="46482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D2F6E0B6-A7E8-41C4-BB74-2D9340EF0D4C}" type="slidenum">
              <a:rPr lang="he-IL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04800" y="274638"/>
            <a:ext cx="8534400" cy="639762"/>
          </a:xfrm>
        </p:spPr>
        <p:txBody>
          <a:bodyPr/>
          <a:lstStyle>
            <a:lvl1pPr algn="l" rtl="0">
              <a:defRPr/>
            </a:lvl1pPr>
          </a:lstStyle>
          <a:p>
            <a:r>
              <a:rPr kumimoji="0" lang="he-IL" dirty="0" smtClean="0"/>
              <a:t>לחץ כדי לערוך סגנון כותרת של תבנית בסיס</a:t>
            </a:r>
            <a:endParaRPr kumimoji="0" lang="en-US" dirty="0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>
            <a:lvl1pPr rtl="0">
              <a:defRPr/>
            </a:lvl1pPr>
          </a:lstStyle>
          <a:p>
            <a:pPr>
              <a:defRPr/>
            </a:pPr>
            <a:fld id="{B25E444F-DD68-4E0B-9CEF-39E2C71790DD}" type="slidenum">
              <a:rPr lang="he-IL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מציין מיקום תוכן 7"/>
          <p:cNvSpPr>
            <a:spLocks noGrp="1"/>
          </p:cNvSpPr>
          <p:nvPr>
            <p:ph sz="quarter" idx="1"/>
            <p:custDataLst>
              <p:tags r:id="rId3"/>
            </p:custDataLst>
          </p:nvPr>
        </p:nvSpPr>
        <p:spPr>
          <a:xfrm>
            <a:off x="304800" y="914400"/>
            <a:ext cx="8534400" cy="5715000"/>
          </a:xfrm>
        </p:spPr>
        <p:txBody>
          <a:bodyPr vert="horz"/>
          <a:lstStyle>
            <a:lvl1pPr algn="l" rtl="0">
              <a:defRPr/>
            </a:lvl1pPr>
            <a:lvl2pPr algn="l" rtl="0">
              <a:defRPr/>
            </a:lvl2pPr>
            <a:lvl3pPr algn="l" rtl="0">
              <a:defRPr/>
            </a:lvl3pPr>
            <a:lvl4pPr algn="l" rtl="0">
              <a:defRPr/>
            </a:lvl4pPr>
            <a:lvl5pPr algn="l" rtl="0">
              <a:defRPr/>
            </a:lvl5pPr>
          </a:lstStyle>
          <a:p>
            <a:pPr lvl="0" eaLnBrk="1" latinLnBrk="0" hangingPunct="1"/>
            <a:r>
              <a:rPr lang="he-IL" dirty="0" smtClean="0"/>
              <a:t>לחץ כדי לערוך סגנונות טקסט של תבנית בסיס</a:t>
            </a:r>
          </a:p>
          <a:p>
            <a:pPr lvl="1" eaLnBrk="1" latinLnBrk="0" hangingPunct="1"/>
            <a:r>
              <a:rPr lang="he-IL" dirty="0" smtClean="0"/>
              <a:t>רמה שנייה</a:t>
            </a:r>
          </a:p>
          <a:p>
            <a:pPr lvl="2" eaLnBrk="1" latinLnBrk="0" hangingPunct="1"/>
            <a:r>
              <a:rPr lang="he-IL" dirty="0" smtClean="0"/>
              <a:t>רמה שלישית</a:t>
            </a:r>
          </a:p>
          <a:p>
            <a:pPr lvl="3" eaLnBrk="1" latinLnBrk="0" hangingPunct="1"/>
            <a:r>
              <a:rPr lang="he-IL" dirty="0" smtClean="0"/>
              <a:t>רמה רביעית</a:t>
            </a:r>
          </a:p>
          <a:p>
            <a:pPr lvl="4" eaLnBrk="1" latinLnBrk="0" hangingPunct="1"/>
            <a:r>
              <a:rPr lang="he-IL" dirty="0" smtClean="0"/>
              <a:t>רמה חמישית</a:t>
            </a:r>
            <a:endParaRPr kumimoji="0" lang="en-US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מלבן 10"/>
          <p:cNvSpPr/>
          <p:nvPr>
            <p:custDataLst>
              <p:tags r:id="rId1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מלבן מעוגל 9"/>
          <p:cNvSpPr/>
          <p:nvPr>
            <p:custDataLst>
              <p:tags r:id="rId2"/>
            </p:custDataLst>
          </p:nvPr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כותרת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he-IL" smtClean="0"/>
              <a:t>לחץ כדי לערוך סגנון כותרת של תבנית בסיס</a:t>
            </a:r>
            <a:endParaRPr kumimoji="0" lang="en-US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864BB64E-E62A-4883-903B-09CB028CBB97}" type="datetimeFigureOut">
              <a:rPr lang="he-IL" smtClean="0"/>
              <a:pPr/>
              <a:t>כ"ה/טבת/תש"פ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800100" y="6172200"/>
            <a:ext cx="40005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מלבן 6"/>
          <p:cNvSpPr/>
          <p:nvPr>
            <p:custDataLst>
              <p:tags r:id="rId7"/>
            </p:custDataLst>
          </p:nvPr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מלבן 7"/>
          <p:cNvSpPr/>
          <p:nvPr>
            <p:custDataLst>
              <p:tags r:id="rId8"/>
            </p:custDataLst>
          </p:nvPr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מלבן 8"/>
          <p:cNvSpPr/>
          <p:nvPr>
            <p:custDataLst>
              <p:tags r:id="rId9"/>
            </p:custDataLst>
          </p:nvPr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E8D4C054-5AAA-4714-9E67-8B0C521475FB}" type="slidenum">
              <a:rPr lang="he-IL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he-IL" dirty="0" smtClean="0"/>
              <a:t>לחץ כדי לערוך סגנון כותרת של תבנית בסיס</a:t>
            </a:r>
            <a:endParaRPr kumimoji="0" lang="en-US" dirty="0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pPr>
              <a:defRPr/>
            </a:pPr>
            <a:fld id="{9416277A-DF65-422B-991E-E1FE774B54CC}" type="slidenum">
              <a:rPr lang="he-IL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מציין מיקום תוכן 8"/>
          <p:cNvSpPr>
            <a:spLocks noGrp="1"/>
          </p:cNvSpPr>
          <p:nvPr>
            <p:ph sz="quarter" idx="1"/>
            <p:custDataLst>
              <p:tags r:id="rId3"/>
            </p:custDataLst>
          </p:nvPr>
        </p:nvSpPr>
        <p:spPr>
          <a:xfrm>
            <a:off x="228600" y="990600"/>
            <a:ext cx="4191000" cy="5562600"/>
          </a:xfrm>
        </p:spPr>
        <p:txBody>
          <a:bodyPr vert="horz"/>
          <a:lstStyle/>
          <a:p>
            <a:pPr lvl="0" eaLnBrk="1" latinLnBrk="0" hangingPunct="1"/>
            <a:r>
              <a:rPr lang="he-IL" dirty="0" smtClean="0"/>
              <a:t>לחץ כדי לערוך סגנונות טקסט של תבנית בסיס</a:t>
            </a:r>
          </a:p>
          <a:p>
            <a:pPr lvl="1" eaLnBrk="1" latinLnBrk="0" hangingPunct="1"/>
            <a:r>
              <a:rPr lang="he-IL" dirty="0" smtClean="0"/>
              <a:t>רמה שנייה</a:t>
            </a:r>
          </a:p>
          <a:p>
            <a:pPr lvl="2" eaLnBrk="1" latinLnBrk="0" hangingPunct="1"/>
            <a:r>
              <a:rPr lang="he-IL" dirty="0" smtClean="0"/>
              <a:t>רמה שלישית</a:t>
            </a:r>
          </a:p>
          <a:p>
            <a:pPr lvl="3" eaLnBrk="1" latinLnBrk="0" hangingPunct="1"/>
            <a:r>
              <a:rPr lang="he-IL" dirty="0" smtClean="0"/>
              <a:t>רמה רביעית</a:t>
            </a:r>
          </a:p>
          <a:p>
            <a:pPr lvl="4" eaLnBrk="1" latinLnBrk="0" hangingPunct="1"/>
            <a:r>
              <a:rPr lang="he-IL" dirty="0" smtClean="0"/>
              <a:t>רמה חמישית</a:t>
            </a:r>
            <a:endParaRPr kumimoji="0" lang="en-US" dirty="0"/>
          </a:p>
        </p:txBody>
      </p:sp>
      <p:sp>
        <p:nvSpPr>
          <p:cNvPr id="11" name="מציין מיקום תוכן 10"/>
          <p:cNvSpPr>
            <a:spLocks noGrp="1"/>
          </p:cNvSpPr>
          <p:nvPr>
            <p:ph sz="quarter" idx="2"/>
            <p:custDataLst>
              <p:tags r:id="rId4"/>
            </p:custDataLst>
          </p:nvPr>
        </p:nvSpPr>
        <p:spPr>
          <a:xfrm>
            <a:off x="4419600" y="990600"/>
            <a:ext cx="4495800" cy="5562600"/>
          </a:xfrm>
        </p:spPr>
        <p:txBody>
          <a:bodyPr vert="horz"/>
          <a:lstStyle/>
          <a:p>
            <a:pPr lvl="0" eaLnBrk="1" latinLnBrk="0" hangingPunct="1"/>
            <a:r>
              <a:rPr lang="he-IL" dirty="0" smtClean="0"/>
              <a:t>לחץ כדי לערוך סגנונות טקסט של תבנית בסיס</a:t>
            </a:r>
          </a:p>
          <a:p>
            <a:pPr lvl="1" eaLnBrk="1" latinLnBrk="0" hangingPunct="1"/>
            <a:r>
              <a:rPr lang="he-IL" dirty="0" smtClean="0"/>
              <a:t>רמה שנייה</a:t>
            </a:r>
          </a:p>
          <a:p>
            <a:pPr lvl="2" eaLnBrk="1" latinLnBrk="0" hangingPunct="1"/>
            <a:r>
              <a:rPr lang="he-IL" dirty="0" smtClean="0"/>
              <a:t>רמה שלישית</a:t>
            </a:r>
          </a:p>
          <a:p>
            <a:pPr lvl="3" eaLnBrk="1" latinLnBrk="0" hangingPunct="1"/>
            <a:r>
              <a:rPr lang="he-IL" dirty="0" smtClean="0"/>
              <a:t>רמה רביעית</a:t>
            </a:r>
          </a:p>
          <a:p>
            <a:pPr lvl="4" eaLnBrk="1" latinLnBrk="0" hangingPunct="1"/>
            <a:r>
              <a:rPr lang="he-IL" dirty="0" smtClean="0"/>
              <a:t>רמה חמישית</a:t>
            </a:r>
            <a:endParaRPr kumimoji="0" lang="en-US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28600" y="273050"/>
            <a:ext cx="8534400" cy="1143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kumimoji="0" lang="he-IL" dirty="0" smtClean="0"/>
              <a:t>לחץ כדי לערוך סגנון כותרת של תבנית בסיס</a:t>
            </a:r>
            <a:endParaRPr kumimoji="0" lang="en-US" dirty="0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152400" y="1447800"/>
            <a:ext cx="42672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e-IL" smtClean="0"/>
              <a:t>לחץ כדי לערוך סגנונות טקסט של תבנית בסיס</a:t>
            </a:r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3"/>
            <p:custDataLst>
              <p:tags r:id="rId3"/>
            </p:custDataLst>
          </p:nvPr>
        </p:nvSpPr>
        <p:spPr>
          <a:xfrm>
            <a:off x="4419600" y="1447800"/>
            <a:ext cx="42672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e-IL" smtClean="0"/>
              <a:t>לחץ כדי לערוך סגנונות טקסט של תבנית בסיס</a:t>
            </a:r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864BB64E-E62A-4883-903B-09CB028CBB97}" type="datetimeFigureOut">
              <a:rPr lang="he-IL" smtClean="0"/>
              <a:pPr/>
              <a:t>כ"ה/טבת/תש"פ</a:t>
            </a:fld>
            <a:endParaRPr lang="he-IL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228600" y="6172200"/>
            <a:ext cx="46482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מציין מיקום תוכן 10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152400" y="2247900"/>
            <a:ext cx="4267200" cy="3886200"/>
          </a:xfrm>
        </p:spPr>
        <p:txBody>
          <a:bodyPr vert="horz"/>
          <a:lstStyle/>
          <a:p>
            <a:pPr lvl="0" eaLnBrk="1" latinLnBrk="0" hangingPunct="1"/>
            <a:r>
              <a:rPr lang="he-IL" smtClean="0"/>
              <a:t>לחץ כדי לערוך סגנונות טקסט של תבנית בסיס</a:t>
            </a:r>
          </a:p>
          <a:p>
            <a:pPr lvl="1" eaLnBrk="1" latinLnBrk="0" hangingPunct="1"/>
            <a:r>
              <a:rPr lang="he-IL" smtClean="0"/>
              <a:t>רמה שנייה</a:t>
            </a:r>
          </a:p>
          <a:p>
            <a:pPr lvl="2" eaLnBrk="1" latinLnBrk="0" hangingPunct="1"/>
            <a:r>
              <a:rPr lang="he-IL" smtClean="0"/>
              <a:t>רמה שלישית</a:t>
            </a:r>
          </a:p>
          <a:p>
            <a:pPr lvl="3" eaLnBrk="1" latinLnBrk="0" hangingPunct="1"/>
            <a:r>
              <a:rPr lang="he-IL" smtClean="0"/>
              <a:t>רמה רביעית</a:t>
            </a:r>
          </a:p>
          <a:p>
            <a:pPr lvl="4" eaLnBrk="1" latinLnBrk="0" hangingPunct="1"/>
            <a:r>
              <a:rPr lang="he-IL" smtClean="0"/>
              <a:t>רמה חמישית</a:t>
            </a:r>
            <a:endParaRPr kumimoji="0" lang="en-US"/>
          </a:p>
        </p:txBody>
      </p:sp>
      <p:sp>
        <p:nvSpPr>
          <p:cNvPr id="13" name="מציין מיקום תוכן 12"/>
          <p:cNvSpPr>
            <a:spLocks noGrp="1"/>
          </p:cNvSpPr>
          <p:nvPr>
            <p:ph sz="half" idx="4"/>
            <p:custDataLst>
              <p:tags r:id="rId7"/>
            </p:custDataLst>
          </p:nvPr>
        </p:nvSpPr>
        <p:spPr>
          <a:xfrm>
            <a:off x="4419600" y="2247900"/>
            <a:ext cx="4267200" cy="3886200"/>
          </a:xfrm>
        </p:spPr>
        <p:txBody>
          <a:bodyPr vert="horz"/>
          <a:lstStyle/>
          <a:p>
            <a:pPr lvl="0" eaLnBrk="1" latinLnBrk="0" hangingPunct="1"/>
            <a:r>
              <a:rPr lang="he-IL" smtClean="0"/>
              <a:t>לחץ כדי לערוך סגנונות טקסט של תבנית בסיס</a:t>
            </a:r>
          </a:p>
          <a:p>
            <a:pPr lvl="1" eaLnBrk="1" latinLnBrk="0" hangingPunct="1"/>
            <a:r>
              <a:rPr lang="he-IL" smtClean="0"/>
              <a:t>רמה שנייה</a:t>
            </a:r>
          </a:p>
          <a:p>
            <a:pPr lvl="2" eaLnBrk="1" latinLnBrk="0" hangingPunct="1"/>
            <a:r>
              <a:rPr lang="he-IL" smtClean="0"/>
              <a:t>רמה שלישית</a:t>
            </a:r>
          </a:p>
          <a:p>
            <a:pPr lvl="3" eaLnBrk="1" latinLnBrk="0" hangingPunct="1"/>
            <a:r>
              <a:rPr lang="he-IL" smtClean="0"/>
              <a:t>רמה רביעית</a:t>
            </a:r>
          </a:p>
          <a:p>
            <a:pPr lvl="4" eaLnBrk="1" latinLnBrk="0" hangingPunct="1"/>
            <a:r>
              <a:rPr lang="he-IL" smtClean="0"/>
              <a:t>רמה חמישית</a:t>
            </a:r>
            <a:endParaRPr kumimoji="0" lang="en-US"/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-43543" y="6553200"/>
            <a:ext cx="348343" cy="304800"/>
          </a:xfrm>
        </p:spPr>
        <p:txBody>
          <a:bodyPr/>
          <a:lstStyle/>
          <a:p>
            <a:pPr>
              <a:defRPr/>
            </a:pPr>
            <a:fld id="{722A8998-B855-486B-8C8E-CF977C67EC33}" type="slidenum">
              <a:rPr lang="he-IL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kumimoji="0" lang="he-IL" dirty="0" smtClean="0"/>
              <a:t>לחץ כדי לערוך סגנון כותרת של תבנית בסיס</a:t>
            </a:r>
            <a:endParaRPr kumimoji="0" lang="en-US" dirty="0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864BB64E-E62A-4883-903B-09CB028CBB97}" type="datetimeFigureOut">
              <a:rPr lang="he-IL" smtClean="0"/>
              <a:pPr/>
              <a:t>כ"ה/טבת/תש"פ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228600" y="6172200"/>
            <a:ext cx="46482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99FF1757-85B9-4B53-92CF-5B0864AFBE57}" type="slidenum">
              <a:rPr lang="he-IL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864BB64E-E62A-4883-903B-09CB028CBB97}" type="datetimeFigureOut">
              <a:rPr lang="he-IL" smtClean="0"/>
              <a:pPr/>
              <a:t>כ"ה/טבת/תש"פ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228600" y="6172200"/>
            <a:ext cx="46482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EA810A95-97D7-4218-BB6D-D97F96F087E9}" type="slidenum">
              <a:rPr lang="he-IL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מלבן 7"/>
          <p:cNvSpPr/>
          <p:nvPr>
            <p:custDataLst>
              <p:tags r:id="rId1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מלבן מעוגל 8"/>
          <p:cNvSpPr/>
          <p:nvPr>
            <p:custDataLst>
              <p:tags r:id="rId2"/>
            </p:custDataLst>
          </p:nvPr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כותרת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he-IL" smtClean="0"/>
              <a:t>לחץ כדי לערוך סגנון כותרת של תבנית בסיס</a:t>
            </a:r>
            <a:endParaRPr kumimoji="0" lang="en-US"/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2"/>
            <p:custDataLst>
              <p:tags r:id="rId4"/>
            </p:custDataLst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864BB64E-E62A-4883-903B-09CB028CBB97}" type="datetimeFigureOut">
              <a:rPr lang="he-IL" smtClean="0"/>
              <a:pPr/>
              <a:t>כ"ה/טבת/תש"פ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228600" y="6172200"/>
            <a:ext cx="46482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>
              <a:defRPr/>
            </a:pPr>
            <a:fld id="{0FE1BADA-502B-48BC-A85A-010DF1FBE504}" type="slidenum">
              <a:rPr lang="he-IL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מציין מיקום תוכן 10"/>
          <p:cNvSpPr>
            <a:spLocks noGrp="1"/>
          </p:cNvSpPr>
          <p:nvPr>
            <p:ph sz="quarter" idx="1"/>
            <p:custDataLst>
              <p:tags r:id="rId8"/>
            </p:custDataLst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he-IL" smtClean="0"/>
              <a:t>לחץ כדי לערוך סגנונות טקסט של תבנית בסיס</a:t>
            </a:r>
          </a:p>
          <a:p>
            <a:pPr lvl="1" eaLnBrk="1" latinLnBrk="0" hangingPunct="1"/>
            <a:r>
              <a:rPr lang="he-IL" smtClean="0"/>
              <a:t>רמה שנייה</a:t>
            </a:r>
          </a:p>
          <a:p>
            <a:pPr lvl="2" eaLnBrk="1" latinLnBrk="0" hangingPunct="1"/>
            <a:r>
              <a:rPr lang="he-IL" smtClean="0"/>
              <a:t>רמה שלישית</a:t>
            </a:r>
          </a:p>
          <a:p>
            <a:pPr lvl="3" eaLnBrk="1" latinLnBrk="0" hangingPunct="1"/>
            <a:r>
              <a:rPr lang="he-IL" smtClean="0"/>
              <a:t>רמה רביעית</a:t>
            </a:r>
          </a:p>
          <a:p>
            <a:pPr lvl="4" eaLnBrk="1" latinLnBrk="0" hangingPunct="1"/>
            <a:r>
              <a:rPr lang="he-IL" smtClean="0"/>
              <a:t>רמה חמישית</a:t>
            </a:r>
            <a:endParaRPr kumimoji="0"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14400" y="2601912"/>
            <a:ext cx="7315200" cy="522288"/>
          </a:xfrm>
        </p:spPr>
        <p:txBody>
          <a:bodyPr anchor="ctr">
            <a:noAutofit/>
          </a:bodyPr>
          <a:lstStyle>
            <a:lvl1pPr algn="ctr">
              <a:buNone/>
              <a:defRPr sz="8800" b="0"/>
            </a:lvl1pPr>
          </a:lstStyle>
          <a:p>
            <a:r>
              <a:rPr kumimoji="0" lang="he-IL" dirty="0" smtClean="0"/>
              <a:t>לחץ כדי לערוך סגנון כותרת של תבנית בסיס</a:t>
            </a:r>
            <a:endParaRPr kumimoji="0" lang="en-US" dirty="0"/>
          </a:p>
        </p:txBody>
      </p:sp>
      <p:sp>
        <p:nvSpPr>
          <p:cNvPr id="4" name="מציין מיקום טקסט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he-IL" smtClean="0"/>
              <a:t>לחץ כדי לערוך סגנונות טקסט של תבנית בסיס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/>
          <a:lstStyle/>
          <a:p>
            <a:fld id="{864BB64E-E62A-4883-903B-09CB028CBB97}" type="datetimeFigureOut">
              <a:rPr lang="he-IL" smtClean="0"/>
              <a:pPr/>
              <a:t>כ"ה/טבת/תש"פ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914400" y="6172200"/>
            <a:ext cx="38862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מלבן 10"/>
          <p:cNvSpPr/>
          <p:nvPr>
            <p:custDataLst>
              <p:tags r:id="rId5"/>
            </p:custDataLst>
          </p:nvPr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מלבן 11"/>
          <p:cNvSpPr/>
          <p:nvPr>
            <p:custDataLst>
              <p:tags r:id="rId6"/>
            </p:custDataLst>
          </p:nvPr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מלבן 12"/>
          <p:cNvSpPr/>
          <p:nvPr>
            <p:custDataLst>
              <p:tags r:id="rId7"/>
            </p:custDataLst>
          </p:nvPr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מלבן 8"/>
          <p:cNvSpPr/>
          <p:nvPr>
            <p:custDataLst>
              <p:tags r:id="rId13"/>
            </p:custData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en-US"/>
          </a:p>
        </p:txBody>
      </p:sp>
      <p:sp useBgFill="1">
        <p:nvSpPr>
          <p:cNvPr id="8" name="מלבן מעוגל 7"/>
          <p:cNvSpPr/>
          <p:nvPr>
            <p:custDataLst>
              <p:tags r:id="rId14"/>
            </p:custDataLst>
          </p:nvPr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latinLnBrk="0" hangingPunct="1"/>
            <a:endParaRPr kumimoji="0" lang="en-US"/>
          </a:p>
        </p:txBody>
      </p:sp>
      <p:sp>
        <p:nvSpPr>
          <p:cNvPr id="22" name="מציין מיקום של כותרת 2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228600" y="274638"/>
            <a:ext cx="8686800" cy="715962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he-IL" dirty="0" smtClean="0"/>
              <a:t>לחץ כדי לערוך סגנון כותרת של תבנית בסיס</a:t>
            </a:r>
            <a:endParaRPr kumimoji="0" lang="en-US" dirty="0"/>
          </a:p>
        </p:txBody>
      </p:sp>
      <p:sp>
        <p:nvSpPr>
          <p:cNvPr id="13" name="מציין מיקום טקסט 1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228600" y="990600"/>
            <a:ext cx="8686800" cy="56388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he-IL" dirty="0" smtClean="0"/>
              <a:t>לחץ כדי לערוך סגנונות טקסט של תבנית בסיס</a:t>
            </a:r>
          </a:p>
          <a:p>
            <a:pPr lvl="1" eaLnBrk="1" latinLnBrk="0" hangingPunct="1"/>
            <a:r>
              <a:rPr kumimoji="0" lang="he-IL" dirty="0" smtClean="0"/>
              <a:t>רמה שנייה</a:t>
            </a:r>
          </a:p>
          <a:p>
            <a:pPr lvl="2" eaLnBrk="1" latinLnBrk="0" hangingPunct="1"/>
            <a:r>
              <a:rPr kumimoji="0" lang="he-IL" dirty="0" smtClean="0"/>
              <a:t>רמה שלישית</a:t>
            </a:r>
          </a:p>
          <a:p>
            <a:pPr lvl="3" eaLnBrk="1" latinLnBrk="0" hangingPunct="1"/>
            <a:r>
              <a:rPr kumimoji="0" lang="he-IL" dirty="0" smtClean="0"/>
              <a:t>רמה רביעית</a:t>
            </a:r>
          </a:p>
          <a:p>
            <a:pPr lvl="4" eaLnBrk="1" latinLnBrk="0" hangingPunct="1"/>
            <a:r>
              <a:rPr kumimoji="0" lang="he-IL" dirty="0" smtClean="0"/>
              <a:t>רמה חמישית</a:t>
            </a:r>
            <a:endParaRPr kumimoji="0" lang="en-US" dirty="0"/>
          </a:p>
        </p:txBody>
      </p:sp>
      <p:sp>
        <p:nvSpPr>
          <p:cNvPr id="23" name="מציין מיקום של מספר שקופית 22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0" y="6553200"/>
            <a:ext cx="304800" cy="3048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rtl="0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84C8EB03-E0C7-4F53-96F6-0C4EA07AFFD0}" type="slidenum">
              <a:rPr lang="he-IL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ransition>
    <p:pull dir="d"/>
  </p:transition>
  <p:timing>
    <p:tnLst>
      <p:par>
        <p:cTn id="1" dur="indefinite" restart="never" nodeType="tmRoot"/>
      </p:par>
    </p:tnLst>
  </p:timing>
  <p:hf hdr="0" ftr="0" dt="0"/>
  <p:txStyles>
    <p:titleStyle>
      <a:lvl1pPr algn="r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None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r" rtl="1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r" rtl="1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r" rtl="1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r" rtl="1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3.xml"/><Relationship Id="rId4" Type="http://schemas.openxmlformats.org/officeDocument/2006/relationships/tags" Target="../tags/tag10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8.xml"/><Relationship Id="rId4" Type="http://schemas.openxmlformats.org/officeDocument/2006/relationships/tags" Target="../tags/tag10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3.xml"/><Relationship Id="rId4" Type="http://schemas.openxmlformats.org/officeDocument/2006/relationships/tags" Target="../tags/tag1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8.xml"/><Relationship Id="rId4" Type="http://schemas.openxmlformats.org/officeDocument/2006/relationships/tags" Target="../tags/tag11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12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27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9.xml"/><Relationship Id="rId4" Type="http://schemas.openxmlformats.org/officeDocument/2006/relationships/tags" Target="../tags/tag12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132.xml"/><Relationship Id="rId7" Type="http://schemas.openxmlformats.org/officeDocument/2006/relationships/tags" Target="../tags/tag136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9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4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4" Type="http://schemas.openxmlformats.org/officeDocument/2006/relationships/notesSlide" Target="../notesSlides/notes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0.xml"/><Relationship Id="rId5" Type="http://schemas.openxmlformats.org/officeDocument/2006/relationships/image" Target="../media/image3.jpeg"/><Relationship Id="rId4" Type="http://schemas.openxmlformats.org/officeDocument/2006/relationships/hyperlink" Target="http://images.google.co.uk/imgres?imgurl=http://testing.medinfo.ufl.edu/images/testcenter2.jpg&amp;imgrefurl=http://testing.medinfo.ufl.edu/&amp;h=251&amp;w=400&amp;sz=47&amp;tbnid=QEgvoigfCtgJ:&amp;tbnh=75&amp;tbnw=120&amp;hl=en&amp;start=123&amp;prev=/images?q=Testing&amp;start=120&amp;svnum=10&amp;hl=en&amp;lr=&amp;sa=N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" Type="http://schemas.openxmlformats.org/officeDocument/2006/relationships/tags" Target="../tags/tag189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tags" Target="../tags/tag193.xml"/><Relationship Id="rId6" Type="http://schemas.openxmlformats.org/officeDocument/2006/relationships/notesSlide" Target="../notesSlides/notesSlide3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tags" Target="../tags/tag200.xml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4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4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7" Type="http://schemas.openxmlformats.org/officeDocument/2006/relationships/hyperlink" Target="http://code.google.com/p/google-styleguide/" TargetMode="Externa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hyperlink" Target="http://1code.codeplex.com/wikipage?title=All-In-One%20Code%20Framework%20Coding%20Standards&amp;referringTitle=Documentation" TargetMode="Externa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6" Type="http://schemas.openxmlformats.org/officeDocument/2006/relationships/notesSlide" Target="../notesSlides/notesSlide4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6" Type="http://schemas.openxmlformats.org/officeDocument/2006/relationships/notesSlide" Target="../notesSlides/notesSlide4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" Type="http://schemas.openxmlformats.org/officeDocument/2006/relationships/tags" Target="../tags/tag214.xml"/><Relationship Id="rId6" Type="http://schemas.openxmlformats.org/officeDocument/2006/relationships/notesSlide" Target="../notesSlides/notesSlide4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6" Type="http://schemas.openxmlformats.org/officeDocument/2006/relationships/notesSlide" Target="../notesSlides/notesSlide4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tags" Target="../tags/tag224.xml"/><Relationship Id="rId2" Type="http://schemas.openxmlformats.org/officeDocument/2006/relationships/tags" Target="../tags/tag223.xml"/><Relationship Id="rId1" Type="http://schemas.openxmlformats.org/officeDocument/2006/relationships/tags" Target="../tags/tag222.xml"/><Relationship Id="rId6" Type="http://schemas.openxmlformats.org/officeDocument/2006/relationships/notesSlide" Target="../notesSlides/notesSlide4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" Type="http://schemas.openxmlformats.org/officeDocument/2006/relationships/tags" Target="../tags/tag226.xml"/><Relationship Id="rId6" Type="http://schemas.openxmlformats.org/officeDocument/2006/relationships/notesSlide" Target="../notesSlides/notesSlide4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tags" Target="../tags/tag232.xml"/><Relationship Id="rId2" Type="http://schemas.openxmlformats.org/officeDocument/2006/relationships/tags" Target="../tags/tag231.xml"/><Relationship Id="rId1" Type="http://schemas.openxmlformats.org/officeDocument/2006/relationships/tags" Target="../tags/tag230.xml"/><Relationship Id="rId6" Type="http://schemas.openxmlformats.org/officeDocument/2006/relationships/notesSlide" Target="../notesSlides/notesSlide5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tags" Target="../tags/tag236.xml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6" Type="http://schemas.openxmlformats.org/officeDocument/2006/relationships/notesSlide" Target="../notesSlides/notesSlide5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tags" Target="../tags/tag240.xml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6" Type="http://schemas.openxmlformats.org/officeDocument/2006/relationships/notesSlide" Target="../notesSlides/notesSlide5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tags" Target="../tags/tag244.xml"/><Relationship Id="rId2" Type="http://schemas.openxmlformats.org/officeDocument/2006/relationships/tags" Target="../tags/tag243.xml"/><Relationship Id="rId1" Type="http://schemas.openxmlformats.org/officeDocument/2006/relationships/tags" Target="../tags/tag242.xml"/><Relationship Id="rId6" Type="http://schemas.openxmlformats.org/officeDocument/2006/relationships/notesSlide" Target="../notesSlides/notesSlide5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tags" Target="../tags/tag248.xml"/><Relationship Id="rId2" Type="http://schemas.openxmlformats.org/officeDocument/2006/relationships/tags" Target="../tags/tag247.xml"/><Relationship Id="rId1" Type="http://schemas.openxmlformats.org/officeDocument/2006/relationships/tags" Target="../tags/tag246.xml"/><Relationship Id="rId6" Type="http://schemas.openxmlformats.org/officeDocument/2006/relationships/notesSlide" Target="../notesSlides/notesSlide5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96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8.xml"/><Relationship Id="rId4" Type="http://schemas.openxmlformats.org/officeDocument/2006/relationships/tags" Target="../tags/tag9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Programming Practices </a:t>
            </a:r>
            <a:br>
              <a:rPr lang="en-US" dirty="0" smtClean="0"/>
            </a:br>
            <a:r>
              <a:rPr lang="en-US" dirty="0" smtClean="0"/>
              <a:t>I Wish I Have Learned Earlier</a:t>
            </a:r>
            <a:endParaRPr lang="en-US" dirty="0"/>
          </a:p>
        </p:txBody>
      </p:sp>
      <p:sp>
        <p:nvSpPr>
          <p:cNvPr id="3" name="Rectangle 2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304800" y="3505200"/>
            <a:ext cx="8229600" cy="1470025"/>
          </a:xfrm>
          <a:prstGeom prst="rect">
            <a:avLst/>
          </a:prstGeom>
        </p:spPr>
        <p:txBody>
          <a:bodyPr bIns="91440" anchor="ctr" anchorCtr="0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r>
              <a:rPr lang="en-US" sz="3600" dirty="0" smtClean="0">
                <a:solidFill>
                  <a:schemeClr val="tx1"/>
                </a:solidFill>
              </a:rPr>
              <a:t>Dr. Ofir Pele</a:t>
            </a:r>
            <a:endParaRPr lang="en-US" sz="3600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3543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What’s in a name</a:t>
            </a:r>
          </a:p>
        </p:txBody>
      </p:sp>
      <p:sp>
        <p:nvSpPr>
          <p:cNvPr id="38914" name="מציין מיקום של מספר שקופית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noFill/>
        </p:spPr>
        <p:txBody>
          <a:bodyPr/>
          <a:lstStyle/>
          <a:p>
            <a:fld id="{4F8C1B55-E590-467C-A4B1-9C032510AC4B}" type="slidenum">
              <a:rPr lang="he-IL" smtClean="0"/>
              <a:pPr/>
              <a:t>10</a:t>
            </a:fld>
            <a:endParaRPr lang="en-US" smtClean="0"/>
          </a:p>
        </p:txBody>
      </p:sp>
      <p:sp>
        <p:nvSpPr>
          <p:cNvPr id="38916" name="Rectangle 3"/>
          <p:cNvSpPr>
            <a:spLocks noGrp="1" noChangeArrowheads="1"/>
          </p:cNvSpPr>
          <p:nvPr>
            <p:ph sz="quarter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pPr>
              <a:buFont typeface="Monotype Sorts"/>
              <a:buNone/>
            </a:pPr>
            <a:r>
              <a:rPr lang="en-US" b="1" dirty="0" smtClean="0"/>
              <a:t>Use active name for functions</a:t>
            </a:r>
            <a:endParaRPr lang="en-US" dirty="0" smtClean="0"/>
          </a:p>
          <a:p>
            <a:pPr>
              <a:buFont typeface="Monotype Sorts"/>
              <a:buNone/>
            </a:pPr>
            <a:endParaRPr lang="en-US" sz="2400" dirty="0" smtClean="0">
              <a:latin typeface="Courier New" pitchFamily="49" charset="0"/>
              <a:cs typeface="Courier New" pitchFamily="49" charset="0"/>
            </a:endParaRPr>
          </a:p>
          <a:p>
            <a:pPr>
              <a:buFont typeface="Monotype Sorts"/>
              <a:buNone/>
            </a:pPr>
            <a:r>
              <a:rPr lang="en-US" sz="2000" dirty="0" smtClean="0">
                <a:latin typeface="Consolas"/>
                <a:ea typeface="Calibri"/>
                <a:cs typeface="Arial"/>
              </a:rPr>
              <a:t>now = </a:t>
            </a:r>
            <a:r>
              <a:rPr lang="en-US" sz="2000" dirty="0" err="1" smtClean="0">
                <a:latin typeface="Consolas"/>
                <a:ea typeface="Calibri"/>
                <a:cs typeface="Arial"/>
              </a:rPr>
              <a:t>getDate</a:t>
            </a:r>
            <a:r>
              <a:rPr lang="en-US" sz="2000" dirty="0" smtClean="0">
                <a:latin typeface="Consolas"/>
                <a:ea typeface="Calibri"/>
                <a:cs typeface="Arial"/>
              </a:rPr>
              <a:t>()</a:t>
            </a:r>
          </a:p>
          <a:p>
            <a:pPr>
              <a:buFont typeface="Monotype Sorts"/>
              <a:buNone/>
            </a:pP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Font typeface="Monotype Sorts"/>
              <a:buNone/>
            </a:pPr>
            <a:r>
              <a:rPr lang="en-US" dirty="0" smtClean="0"/>
              <a:t>Compare</a:t>
            </a:r>
          </a:p>
          <a:p>
            <a:pPr>
              <a:buFont typeface="Monotype Sorts"/>
              <a:buNone/>
            </a:pPr>
            <a:r>
              <a:rPr lang="en-US" b="1" dirty="0" smtClean="0"/>
              <a:t>  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ea typeface="Calibri"/>
                <a:cs typeface="Arial"/>
              </a:rPr>
              <a:t>if</a:t>
            </a:r>
            <a:r>
              <a:rPr lang="en-US" sz="2000" dirty="0" smtClean="0">
                <a:latin typeface="Consolas"/>
                <a:ea typeface="Calibri"/>
                <a:cs typeface="Arial"/>
              </a:rPr>
              <a:t>( </a:t>
            </a:r>
            <a:r>
              <a:rPr lang="en-US" sz="2000" dirty="0" err="1" smtClean="0">
                <a:latin typeface="Consolas"/>
                <a:ea typeface="Calibri"/>
                <a:cs typeface="Arial"/>
              </a:rPr>
              <a:t>checkdigit</a:t>
            </a:r>
            <a:r>
              <a:rPr lang="en-US" sz="2000" dirty="0" smtClean="0">
                <a:latin typeface="Consolas"/>
                <a:ea typeface="Calibri"/>
                <a:cs typeface="Arial"/>
              </a:rPr>
              <a:t>(c) )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…</a:t>
            </a:r>
          </a:p>
          <a:p>
            <a:pPr>
              <a:buFont typeface="Monotype Sorts"/>
              <a:buNone/>
            </a:pPr>
            <a:r>
              <a:rPr lang="en-US" dirty="0" smtClean="0"/>
              <a:t>to</a:t>
            </a:r>
          </a:p>
          <a:p>
            <a:pPr>
              <a:buFont typeface="Monotype Sorts"/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ea typeface="Calibri"/>
                <a:cs typeface="Arial"/>
              </a:rPr>
              <a:t>if</a:t>
            </a:r>
            <a:r>
              <a:rPr lang="en-US" sz="2000" dirty="0" smtClean="0">
                <a:latin typeface="Consolas"/>
                <a:ea typeface="Calibri"/>
                <a:cs typeface="Arial"/>
              </a:rPr>
              <a:t>( </a:t>
            </a:r>
            <a:r>
              <a:rPr lang="en-US" sz="2000" dirty="0" err="1" smtClean="0">
                <a:latin typeface="Consolas"/>
                <a:ea typeface="Calibri"/>
                <a:cs typeface="Arial"/>
              </a:rPr>
              <a:t>isdigit</a:t>
            </a:r>
            <a:r>
              <a:rPr lang="en-US" sz="2000" dirty="0" smtClean="0">
                <a:latin typeface="Consolas"/>
                <a:ea typeface="Calibri"/>
                <a:cs typeface="Arial"/>
              </a:rPr>
              <a:t>(c) )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…</a:t>
            </a:r>
          </a:p>
          <a:p>
            <a:pPr>
              <a:buFont typeface="Monotype Sorts"/>
              <a:buNone/>
            </a:pPr>
            <a:endParaRPr lang="en-US" sz="2400" dirty="0" smtClean="0">
              <a:latin typeface="Courier New" pitchFamily="49" charset="0"/>
              <a:cs typeface="Courier New" pitchFamily="49" charset="0"/>
            </a:endParaRPr>
          </a:p>
          <a:p>
            <a:pPr>
              <a:buFont typeface="Monotype Sorts"/>
              <a:buNone/>
            </a:pPr>
            <a:r>
              <a:rPr lang="en-US" dirty="0" smtClean="0"/>
              <a:t>Accurate active names makes bugs apparent</a:t>
            </a:r>
          </a:p>
        </p:txBody>
      </p:sp>
      <p:sp>
        <p:nvSpPr>
          <p:cNvPr id="5" name="מציין מיקום של מספר שקופית 4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0" y="6553200"/>
            <a:ext cx="304800" cy="3048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E547B8-B805-4067-BE6C-A2DA2F897D82}" type="slidenum">
              <a:rPr kumimoji="0" lang="he-IL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766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Indentation</a:t>
            </a:r>
          </a:p>
        </p:txBody>
      </p:sp>
      <p:sp>
        <p:nvSpPr>
          <p:cNvPr id="39938" name="מציין מיקום של מספר שקופית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noFill/>
        </p:spPr>
        <p:txBody>
          <a:bodyPr/>
          <a:lstStyle/>
          <a:p>
            <a:fld id="{996B33BA-63B7-4E7D-B746-EC35F371778E}" type="slidenum">
              <a:rPr lang="he-IL" smtClean="0"/>
              <a:pPr/>
              <a:t>11</a:t>
            </a:fld>
            <a:endParaRPr lang="en-US" smtClean="0"/>
          </a:p>
        </p:txBody>
      </p:sp>
      <p:sp>
        <p:nvSpPr>
          <p:cNvPr id="81923" name="Rectangle 3"/>
          <p:cNvSpPr>
            <a:spLocks noGrp="1" noChangeArrowheads="1"/>
          </p:cNvSpPr>
          <p:nvPr>
            <p:ph sz="quarter" idx="1"/>
            <p:custDataLst>
              <p:tags r:id="rId4"/>
            </p:custDataLst>
          </p:nvPr>
        </p:nvSpPr>
        <p:spPr/>
        <p:txBody>
          <a:bodyPr/>
          <a:lstStyle/>
          <a:p>
            <a:pPr>
              <a:buFont typeface="Monotype Sorts"/>
              <a:buNone/>
            </a:pPr>
            <a:r>
              <a:rPr lang="en-US" b="1" dirty="0" smtClean="0"/>
              <a:t>Use indentation to show structure</a:t>
            </a:r>
          </a:p>
          <a:p>
            <a:pPr>
              <a:buFont typeface="Monotype Sorts"/>
              <a:buNone/>
            </a:pPr>
            <a:endParaRPr lang="en-US" dirty="0" smtClean="0"/>
          </a:p>
          <a:p>
            <a:pPr>
              <a:buFont typeface="Monotype Sorts"/>
              <a:buNone/>
            </a:pPr>
            <a:r>
              <a:rPr lang="en-US" dirty="0" smtClean="0"/>
              <a:t>Compare</a:t>
            </a:r>
          </a:p>
          <a:p>
            <a:pPr>
              <a:buFont typeface="Monotype Sorts"/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000" dirty="0" smtClean="0">
                <a:solidFill>
                  <a:srgbClr val="0000FF"/>
                </a:solidFill>
                <a:latin typeface="Consolas"/>
                <a:ea typeface="Calibri"/>
                <a:cs typeface="Arial"/>
              </a:rPr>
              <a:t>for</a:t>
            </a:r>
            <a:r>
              <a:rPr lang="en-US" sz="2000" dirty="0" smtClean="0">
                <a:latin typeface="Consolas"/>
                <a:ea typeface="Calibri"/>
                <a:cs typeface="Arial"/>
              </a:rPr>
              <a:t>(</a:t>
            </a:r>
            <a:r>
              <a:rPr lang="en-US" sz="2000" dirty="0" err="1" smtClean="0">
                <a:latin typeface="Consolas"/>
                <a:ea typeface="Calibri"/>
                <a:cs typeface="Arial"/>
              </a:rPr>
              <a:t>size_t</a:t>
            </a:r>
            <a:r>
              <a:rPr lang="en-US" sz="2000" dirty="0" smtClean="0">
                <a:latin typeface="Consolas"/>
                <a:ea typeface="Calibri"/>
                <a:cs typeface="Arial"/>
              </a:rPr>
              <a:t> n=0; n &lt;100; field[n++] = 0);</a:t>
            </a:r>
          </a:p>
          <a:p>
            <a:pPr>
              <a:buFont typeface="Monotype Sorts"/>
              <a:buNone/>
            </a:pPr>
            <a:r>
              <a:rPr lang="en-US" sz="2000" dirty="0" smtClean="0">
                <a:latin typeface="Consolas"/>
                <a:ea typeface="Calibri"/>
                <a:cs typeface="Arial"/>
              </a:rPr>
              <a:t>   c = 0; return ‘\n’;</a:t>
            </a:r>
          </a:p>
          <a:p>
            <a:pPr>
              <a:buFont typeface="Monotype Sorts"/>
              <a:buNone/>
            </a:pPr>
            <a:r>
              <a:rPr lang="en-US" dirty="0" smtClean="0"/>
              <a:t>To</a:t>
            </a:r>
          </a:p>
          <a:p>
            <a:pPr>
              <a:buFont typeface="Monotype Sorts"/>
              <a:buNone/>
            </a:pPr>
            <a:r>
              <a:rPr lang="en-US" sz="2000" dirty="0" smtClean="0">
                <a:solidFill>
                  <a:srgbClr val="0000FF"/>
                </a:solidFill>
                <a:latin typeface="Consolas"/>
                <a:ea typeface="Calibri"/>
                <a:cs typeface="Arial"/>
              </a:rPr>
              <a:t>  for</a:t>
            </a:r>
            <a:r>
              <a:rPr lang="en-US" sz="2000" dirty="0" smtClean="0">
                <a:latin typeface="Consolas"/>
                <a:ea typeface="Calibri"/>
                <a:cs typeface="Arial"/>
              </a:rPr>
              <a:t>(</a:t>
            </a:r>
            <a:r>
              <a:rPr lang="en-US" sz="2000" dirty="0" err="1" smtClean="0">
                <a:latin typeface="Consolas"/>
                <a:ea typeface="Calibri"/>
                <a:cs typeface="Arial"/>
              </a:rPr>
              <a:t>size_t</a:t>
            </a:r>
            <a:r>
              <a:rPr lang="en-US" sz="2000" dirty="0" smtClean="0">
                <a:latin typeface="Consolas"/>
                <a:ea typeface="Calibri"/>
                <a:cs typeface="Arial"/>
              </a:rPr>
              <a:t> n=0; n &lt;100; n++)</a:t>
            </a:r>
            <a:endParaRPr lang="en-US" sz="2000" dirty="0" smtClean="0">
              <a:latin typeface="Calibri"/>
              <a:ea typeface="Calibri"/>
              <a:cs typeface="Arial"/>
            </a:endParaRPr>
          </a:p>
          <a:p>
            <a:pPr lvl="1">
              <a:lnSpc>
                <a:spcPct val="115000"/>
              </a:lnSpc>
              <a:buNone/>
            </a:pPr>
            <a:r>
              <a:rPr lang="en-US" sz="2000" dirty="0" smtClean="0">
                <a:latin typeface="Consolas"/>
                <a:ea typeface="Calibri"/>
                <a:cs typeface="Arial"/>
              </a:rPr>
              <a:t>{</a:t>
            </a:r>
            <a:endParaRPr lang="en-US" sz="2000" dirty="0" smtClean="0">
              <a:latin typeface="Calibri"/>
              <a:ea typeface="Calibri"/>
              <a:cs typeface="Arial"/>
            </a:endParaRPr>
          </a:p>
          <a:p>
            <a:pPr lvl="1">
              <a:lnSpc>
                <a:spcPct val="115000"/>
              </a:lnSpc>
              <a:buNone/>
            </a:pPr>
            <a:r>
              <a:rPr lang="en-US" sz="2000" dirty="0" smtClean="0">
                <a:latin typeface="Consolas"/>
                <a:ea typeface="Calibri"/>
                <a:cs typeface="Arial"/>
              </a:rPr>
              <a:t>   field[n] = 0;</a:t>
            </a:r>
            <a:endParaRPr lang="en-US" sz="2000" dirty="0" smtClean="0">
              <a:latin typeface="Calibri"/>
              <a:ea typeface="Calibri"/>
              <a:cs typeface="Arial"/>
            </a:endParaRPr>
          </a:p>
          <a:p>
            <a:pPr lvl="1">
              <a:lnSpc>
                <a:spcPct val="115000"/>
              </a:lnSpc>
              <a:buNone/>
            </a:pPr>
            <a:r>
              <a:rPr lang="en-US" sz="2000" dirty="0" smtClean="0">
                <a:latin typeface="Consolas"/>
                <a:ea typeface="Calibri"/>
                <a:cs typeface="Arial"/>
              </a:rPr>
              <a:t>}</a:t>
            </a:r>
            <a:endParaRPr lang="en-US" sz="2000" dirty="0" smtClean="0">
              <a:latin typeface="Calibri"/>
              <a:ea typeface="Calibri"/>
              <a:cs typeface="Arial"/>
            </a:endParaRPr>
          </a:p>
          <a:p>
            <a:pPr lvl="1">
              <a:lnSpc>
                <a:spcPct val="115000"/>
              </a:lnSpc>
              <a:buNone/>
            </a:pPr>
            <a:r>
              <a:rPr lang="en-US" sz="2000" dirty="0" smtClean="0">
                <a:latin typeface="Consolas"/>
                <a:ea typeface="Calibri"/>
                <a:cs typeface="Arial"/>
              </a:rPr>
              <a:t>c = 0; </a:t>
            </a:r>
            <a:endParaRPr lang="en-US" sz="2000" dirty="0" smtClean="0">
              <a:latin typeface="Calibri"/>
              <a:ea typeface="Calibri"/>
              <a:cs typeface="Arial"/>
            </a:endParaRPr>
          </a:p>
          <a:p>
            <a:pPr lvl="1">
              <a:lnSpc>
                <a:spcPct val="115000"/>
              </a:lnSpc>
              <a:buNone/>
            </a:pPr>
            <a:r>
              <a:rPr lang="en-US" sz="2000" dirty="0" smtClean="0">
                <a:solidFill>
                  <a:srgbClr val="0000FF"/>
                </a:solidFill>
                <a:latin typeface="Consolas"/>
                <a:ea typeface="Calibri"/>
                <a:cs typeface="Arial"/>
              </a:rPr>
              <a:t>return</a:t>
            </a:r>
            <a:r>
              <a:rPr lang="en-US" sz="2000" dirty="0" smtClean="0">
                <a:latin typeface="Consolas"/>
                <a:ea typeface="Calibri"/>
                <a:cs typeface="Arial"/>
              </a:rPr>
              <a:t> ‘\n’;</a:t>
            </a:r>
            <a:endParaRPr lang="en-US" sz="2000" dirty="0" smtClean="0">
              <a:latin typeface="Calibri"/>
              <a:ea typeface="Calibri"/>
              <a:cs typeface="Arial"/>
            </a:endParaRPr>
          </a:p>
          <a:p>
            <a:pPr>
              <a:buFont typeface="Monotype Sorts"/>
              <a:buNone/>
            </a:pP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מציין מיקום של מספר שקופית 4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0" y="6553200"/>
            <a:ext cx="304800" cy="3048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E547B8-B805-4067-BE6C-A2DA2F897D82}" type="slidenum">
              <a:rPr kumimoji="0" lang="he-IL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90695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Statements</a:t>
            </a:r>
          </a:p>
        </p:txBody>
      </p:sp>
      <p:sp>
        <p:nvSpPr>
          <p:cNvPr id="41986" name="מציין מיקום של מספר שקופית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noFill/>
        </p:spPr>
        <p:txBody>
          <a:bodyPr/>
          <a:lstStyle/>
          <a:p>
            <a:fld id="{B0FE7373-00C8-49CC-89CA-D38F45C317E6}" type="slidenum">
              <a:rPr lang="he-IL" smtClean="0"/>
              <a:pPr/>
              <a:t>12</a:t>
            </a:fld>
            <a:endParaRPr lang="en-US" smtClean="0"/>
          </a:p>
        </p:txBody>
      </p:sp>
      <p:sp>
        <p:nvSpPr>
          <p:cNvPr id="41988" name="Rectangle 3"/>
          <p:cNvSpPr>
            <a:spLocks noGrp="1" noChangeArrowheads="1"/>
          </p:cNvSpPr>
          <p:nvPr>
            <p:ph sz="quarter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pPr>
              <a:buFont typeface="Monotype Sorts"/>
              <a:buNone/>
            </a:pPr>
            <a:r>
              <a:rPr lang="en-US" b="1" dirty="0" smtClean="0"/>
              <a:t>Use braces to resolve ambiguity</a:t>
            </a:r>
            <a:endParaRPr lang="en-US" dirty="0" smtClean="0"/>
          </a:p>
          <a:p>
            <a:pPr>
              <a:buFont typeface="Monotype Sorts"/>
              <a:buNone/>
            </a:pPr>
            <a:r>
              <a:rPr lang="en-US" dirty="0" smtClean="0"/>
              <a:t>Compare</a:t>
            </a:r>
          </a:p>
          <a:p>
            <a:pPr>
              <a:lnSpc>
                <a:spcPct val="120000"/>
              </a:lnSpc>
            </a:pPr>
            <a:r>
              <a:rPr lang="en-US" sz="2400" dirty="0" smtClean="0">
                <a:solidFill>
                  <a:srgbClr val="0000FF"/>
                </a:solidFill>
                <a:latin typeface="Consolas"/>
              </a:rPr>
              <a:t>if</a:t>
            </a:r>
            <a:r>
              <a:rPr lang="en-US" sz="2400" dirty="0" smtClean="0">
                <a:solidFill>
                  <a:srgbClr val="000000"/>
                </a:solidFill>
                <a:latin typeface="Consolas"/>
              </a:rPr>
              <a:t>( </a:t>
            </a:r>
            <a:r>
              <a:rPr lang="en-US" sz="2400" dirty="0" err="1" smtClean="0">
                <a:solidFill>
                  <a:srgbClr val="000000"/>
                </a:solidFill>
                <a:latin typeface="Consolas"/>
              </a:rPr>
              <a:t>i</a:t>
            </a:r>
            <a:r>
              <a:rPr lang="en-US" sz="2400" dirty="0" smtClean="0">
                <a:solidFill>
                  <a:srgbClr val="000000"/>
                </a:solidFill>
                <a:latin typeface="Consolas"/>
              </a:rPr>
              <a:t> &lt; </a:t>
            </a:r>
            <a:r>
              <a:rPr lang="en-US" sz="2400" dirty="0" smtClean="0">
                <a:solidFill>
                  <a:srgbClr val="800080"/>
                </a:solidFill>
                <a:latin typeface="Consolas"/>
              </a:rPr>
              <a:t>100</a:t>
            </a:r>
            <a:r>
              <a:rPr lang="en-US" sz="2400" dirty="0" smtClean="0">
                <a:solidFill>
                  <a:srgbClr val="000000"/>
                </a:solidFill>
                <a:latin typeface="Consolas"/>
              </a:rPr>
              <a:t> ) </a:t>
            </a:r>
            <a:br>
              <a:rPr lang="en-US" sz="2400" dirty="0" smtClean="0">
                <a:solidFill>
                  <a:srgbClr val="000000"/>
                </a:solidFill>
                <a:latin typeface="Consolas"/>
              </a:rPr>
            </a:br>
            <a:r>
              <a:rPr lang="en-US" sz="2400" dirty="0" smtClean="0">
                <a:solidFill>
                  <a:srgbClr val="000000"/>
                </a:solidFill>
                <a:latin typeface="Consolas"/>
              </a:rPr>
              <a:t>x = </a:t>
            </a:r>
            <a:r>
              <a:rPr lang="en-US" sz="2400" dirty="0" err="1" smtClean="0">
                <a:solidFill>
                  <a:srgbClr val="000000"/>
                </a:solidFill>
                <a:latin typeface="Consolas"/>
              </a:rPr>
              <a:t>i</a:t>
            </a:r>
            <a:r>
              <a:rPr lang="en-US" sz="2400" dirty="0" smtClean="0">
                <a:solidFill>
                  <a:srgbClr val="000000"/>
                </a:solidFill>
                <a:latin typeface="Consolas"/>
              </a:rPr>
              <a:t>; </a:t>
            </a:r>
            <a:br>
              <a:rPr lang="en-US" sz="2400" dirty="0" smtClean="0">
                <a:solidFill>
                  <a:srgbClr val="000000"/>
                </a:solidFill>
                <a:latin typeface="Consolas"/>
              </a:rPr>
            </a:br>
            <a:r>
              <a:rPr lang="en-US" sz="2400" dirty="0" err="1" smtClean="0">
                <a:solidFill>
                  <a:srgbClr val="000000"/>
                </a:solidFill>
                <a:latin typeface="Consolas"/>
              </a:rPr>
              <a:t>i</a:t>
            </a:r>
            <a:r>
              <a:rPr lang="en-US" sz="2400" dirty="0" smtClean="0">
                <a:solidFill>
                  <a:srgbClr val="000000"/>
                </a:solidFill>
                <a:latin typeface="Consolas"/>
              </a:rPr>
              <a:t>++; </a:t>
            </a:r>
          </a:p>
          <a:p>
            <a:pPr>
              <a:lnSpc>
                <a:spcPct val="120000"/>
              </a:lnSpc>
              <a:buNone/>
            </a:pPr>
            <a:r>
              <a:rPr lang="en-US" dirty="0" smtClean="0"/>
              <a:t>To</a:t>
            </a:r>
          </a:p>
          <a:p>
            <a:pPr>
              <a:lnSpc>
                <a:spcPct val="120000"/>
              </a:lnSpc>
            </a:pPr>
            <a:r>
              <a:rPr lang="en-US" sz="2400" dirty="0" smtClean="0">
                <a:solidFill>
                  <a:srgbClr val="0000FF"/>
                </a:solidFill>
                <a:latin typeface="Consolas"/>
              </a:rPr>
              <a:t>if</a:t>
            </a:r>
            <a:r>
              <a:rPr lang="en-US" sz="2400" dirty="0" smtClean="0">
                <a:solidFill>
                  <a:srgbClr val="000000"/>
                </a:solidFill>
                <a:latin typeface="Consolas"/>
              </a:rPr>
              <a:t>( </a:t>
            </a:r>
            <a:r>
              <a:rPr lang="en-US" sz="2400" dirty="0" err="1" smtClean="0">
                <a:solidFill>
                  <a:srgbClr val="000000"/>
                </a:solidFill>
                <a:latin typeface="Consolas"/>
              </a:rPr>
              <a:t>i</a:t>
            </a:r>
            <a:r>
              <a:rPr lang="en-US" sz="2400" dirty="0" smtClean="0">
                <a:solidFill>
                  <a:srgbClr val="000000"/>
                </a:solidFill>
                <a:latin typeface="Consolas"/>
              </a:rPr>
              <a:t> &lt; </a:t>
            </a:r>
            <a:r>
              <a:rPr lang="en-US" sz="2400" dirty="0" smtClean="0">
                <a:solidFill>
                  <a:srgbClr val="800080"/>
                </a:solidFill>
                <a:latin typeface="Consolas"/>
              </a:rPr>
              <a:t>100</a:t>
            </a:r>
            <a:r>
              <a:rPr lang="en-US" sz="2400" dirty="0" smtClean="0">
                <a:solidFill>
                  <a:srgbClr val="000000"/>
                </a:solidFill>
                <a:latin typeface="Consolas"/>
              </a:rPr>
              <a:t> ) </a:t>
            </a:r>
            <a:br>
              <a:rPr lang="en-US" sz="2400" dirty="0" smtClean="0">
                <a:solidFill>
                  <a:srgbClr val="000000"/>
                </a:solidFill>
                <a:latin typeface="Consolas"/>
              </a:rPr>
            </a:br>
            <a:r>
              <a:rPr lang="en-US" sz="2400" dirty="0" smtClean="0">
                <a:solidFill>
                  <a:srgbClr val="000000"/>
                </a:solidFill>
                <a:latin typeface="Consolas"/>
              </a:rPr>
              <a:t>{ </a:t>
            </a:r>
            <a:br>
              <a:rPr lang="en-US" sz="2400" dirty="0" smtClean="0">
                <a:solidFill>
                  <a:srgbClr val="000000"/>
                </a:solidFill>
                <a:latin typeface="Consolas"/>
              </a:rPr>
            </a:br>
            <a:r>
              <a:rPr lang="en-US" sz="2400" dirty="0" smtClean="0">
                <a:solidFill>
                  <a:srgbClr val="000000"/>
                </a:solidFill>
                <a:latin typeface="Consolas"/>
              </a:rPr>
              <a:t>  x = </a:t>
            </a:r>
            <a:r>
              <a:rPr lang="en-US" sz="2400" dirty="0" err="1" smtClean="0">
                <a:solidFill>
                  <a:srgbClr val="000000"/>
                </a:solidFill>
                <a:latin typeface="Consolas"/>
              </a:rPr>
              <a:t>i</a:t>
            </a:r>
            <a:r>
              <a:rPr lang="en-US" sz="2400" dirty="0" smtClean="0">
                <a:solidFill>
                  <a:srgbClr val="000000"/>
                </a:solidFill>
                <a:latin typeface="Consolas"/>
              </a:rPr>
              <a:t>; </a:t>
            </a:r>
            <a:br>
              <a:rPr lang="en-US" sz="2400" dirty="0" smtClean="0">
                <a:solidFill>
                  <a:srgbClr val="000000"/>
                </a:solidFill>
                <a:latin typeface="Consolas"/>
              </a:rPr>
            </a:br>
            <a:r>
              <a:rPr lang="en-US" sz="2400" dirty="0" smtClean="0">
                <a:solidFill>
                  <a:srgbClr val="000000"/>
                </a:solidFill>
                <a:latin typeface="Consolas"/>
              </a:rPr>
              <a:t>} </a:t>
            </a:r>
            <a:br>
              <a:rPr lang="en-US" sz="2400" dirty="0" smtClean="0">
                <a:solidFill>
                  <a:srgbClr val="000000"/>
                </a:solidFill>
                <a:latin typeface="Consolas"/>
              </a:rPr>
            </a:br>
            <a:r>
              <a:rPr lang="en-US" sz="2400" dirty="0" err="1" smtClean="0">
                <a:solidFill>
                  <a:srgbClr val="000000"/>
                </a:solidFill>
                <a:latin typeface="Consolas"/>
              </a:rPr>
              <a:t>i</a:t>
            </a:r>
            <a:r>
              <a:rPr lang="en-US" sz="2400" dirty="0" smtClean="0">
                <a:solidFill>
                  <a:srgbClr val="000000"/>
                </a:solidFill>
                <a:latin typeface="Consolas"/>
              </a:rPr>
              <a:t>++; </a:t>
            </a:r>
            <a:br>
              <a:rPr lang="en-US" sz="2400" dirty="0" smtClean="0">
                <a:solidFill>
                  <a:srgbClr val="000000"/>
                </a:solidFill>
                <a:latin typeface="Consolas"/>
              </a:rPr>
            </a:br>
            <a:endParaRPr lang="en-US" sz="2400" dirty="0" smtClean="0">
              <a:latin typeface="Consolas"/>
            </a:endParaRPr>
          </a:p>
          <a:p>
            <a:pPr>
              <a:buFont typeface="Monotype Sorts"/>
              <a:buNone/>
            </a:pP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pPr>
              <a:buFont typeface="Monotype Sorts"/>
              <a:buNone/>
            </a:pPr>
            <a:endParaRPr lang="en-US" dirty="0" smtClean="0"/>
          </a:p>
        </p:txBody>
      </p:sp>
      <p:sp>
        <p:nvSpPr>
          <p:cNvPr id="5" name="מציין מיקום של מספר שקופית 4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0" y="6553200"/>
            <a:ext cx="304800" cy="3048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E547B8-B805-4067-BE6C-A2DA2F897D82}" type="slidenum">
              <a:rPr kumimoji="0" lang="he-IL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254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Expressions</a:t>
            </a:r>
          </a:p>
        </p:txBody>
      </p:sp>
      <p:sp>
        <p:nvSpPr>
          <p:cNvPr id="40962" name="מציין מיקום של מספר שקופית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noFill/>
        </p:spPr>
        <p:txBody>
          <a:bodyPr/>
          <a:lstStyle/>
          <a:p>
            <a:fld id="{D193523A-C372-4B0D-B979-B43C12B97254}" type="slidenum">
              <a:rPr lang="he-IL" smtClean="0"/>
              <a:pPr/>
              <a:t>13</a:t>
            </a:fld>
            <a:endParaRPr lang="en-US" smtClean="0"/>
          </a:p>
        </p:txBody>
      </p:sp>
      <p:sp>
        <p:nvSpPr>
          <p:cNvPr id="82947" name="Rectangle 3"/>
          <p:cNvSpPr>
            <a:spLocks noGrp="1" noChangeArrowheads="1"/>
          </p:cNvSpPr>
          <p:nvPr>
            <p:ph sz="quarter" idx="1"/>
            <p:custDataLst>
              <p:tags r:id="rId4"/>
            </p:custDataLst>
          </p:nvPr>
        </p:nvSpPr>
        <p:spPr/>
        <p:txBody>
          <a:bodyPr/>
          <a:lstStyle/>
          <a:p>
            <a:pPr>
              <a:buFont typeface="Monotype Sorts"/>
              <a:buNone/>
            </a:pPr>
            <a:r>
              <a:rPr lang="en-US" b="1" dirty="0" smtClean="0"/>
              <a:t>Use parentheses</a:t>
            </a:r>
            <a:r>
              <a:rPr lang="en-US" dirty="0" smtClean="0"/>
              <a:t> </a:t>
            </a:r>
            <a:r>
              <a:rPr lang="en-US" b="1" dirty="0" smtClean="0"/>
              <a:t>to resolve ambiguity</a:t>
            </a:r>
            <a:endParaRPr lang="en-US" dirty="0" smtClean="0"/>
          </a:p>
          <a:p>
            <a:pPr>
              <a:buFont typeface="Monotype Sorts"/>
              <a:buNone/>
            </a:pPr>
            <a:endParaRPr lang="en-US" dirty="0" smtClean="0"/>
          </a:p>
          <a:p>
            <a:pPr>
              <a:buFont typeface="Monotype Sorts"/>
              <a:buNone/>
            </a:pPr>
            <a:r>
              <a:rPr lang="en-US" dirty="0" smtClean="0"/>
              <a:t>Compare</a:t>
            </a:r>
          </a:p>
          <a:p>
            <a:pPr>
              <a:lnSpc>
                <a:spcPct val="120000"/>
              </a:lnSpc>
            </a:pPr>
            <a:r>
              <a:rPr lang="es-ES" sz="2400" dirty="0" smtClean="0">
                <a:solidFill>
                  <a:srgbClr val="000000"/>
                </a:solidFill>
                <a:latin typeface="Consolas"/>
              </a:rPr>
              <a:t>leap_year = y % </a:t>
            </a:r>
            <a:r>
              <a:rPr lang="es-ES" sz="2400" dirty="0" smtClean="0">
                <a:solidFill>
                  <a:srgbClr val="800080"/>
                </a:solidFill>
                <a:latin typeface="Consolas"/>
              </a:rPr>
              <a:t>4</a:t>
            </a:r>
            <a:r>
              <a:rPr lang="es-ES" sz="2400" dirty="0" smtClean="0">
                <a:solidFill>
                  <a:srgbClr val="000000"/>
                </a:solidFill>
                <a:latin typeface="Consolas"/>
              </a:rPr>
              <a:t> == </a:t>
            </a:r>
            <a:r>
              <a:rPr lang="es-ES" sz="2400" dirty="0" smtClean="0">
                <a:solidFill>
                  <a:srgbClr val="800080"/>
                </a:solidFill>
                <a:latin typeface="Consolas"/>
              </a:rPr>
              <a:t>0</a:t>
            </a:r>
            <a:r>
              <a:rPr lang="es-ES" sz="2400" dirty="0" smtClean="0">
                <a:solidFill>
                  <a:srgbClr val="000000"/>
                </a:solidFill>
                <a:latin typeface="Consolas"/>
              </a:rPr>
              <a:t> &amp;&amp; y %</a:t>
            </a:r>
            <a:r>
              <a:rPr lang="es-ES" sz="2400" dirty="0" smtClean="0">
                <a:solidFill>
                  <a:srgbClr val="800080"/>
                </a:solidFill>
                <a:latin typeface="Consolas"/>
              </a:rPr>
              <a:t>100</a:t>
            </a:r>
            <a:r>
              <a:rPr lang="es-ES" sz="2400" dirty="0" smtClean="0">
                <a:solidFill>
                  <a:srgbClr val="000000"/>
                </a:solidFill>
                <a:latin typeface="Consolas"/>
              </a:rPr>
              <a:t> != </a:t>
            </a:r>
            <a:r>
              <a:rPr lang="es-ES" sz="2400" dirty="0" smtClean="0">
                <a:solidFill>
                  <a:srgbClr val="800080"/>
                </a:solidFill>
                <a:latin typeface="Consolas"/>
              </a:rPr>
              <a:t>0</a:t>
            </a:r>
            <a:r>
              <a:rPr lang="es-ES" sz="2400" dirty="0" smtClean="0">
                <a:solidFill>
                  <a:srgbClr val="000000"/>
                </a:solidFill>
                <a:latin typeface="Consolas"/>
              </a:rPr>
              <a:t> </a:t>
            </a:r>
            <a:br>
              <a:rPr lang="es-ES" sz="2400" dirty="0" smtClean="0">
                <a:solidFill>
                  <a:srgbClr val="000000"/>
                </a:solidFill>
                <a:latin typeface="Consolas"/>
              </a:rPr>
            </a:br>
            <a:r>
              <a:rPr lang="es-ES" sz="2400" dirty="0" smtClean="0">
                <a:solidFill>
                  <a:srgbClr val="000000"/>
                </a:solidFill>
                <a:latin typeface="Consolas"/>
              </a:rPr>
              <a:t>            || y % </a:t>
            </a:r>
            <a:r>
              <a:rPr lang="es-ES" sz="2400" dirty="0" smtClean="0">
                <a:solidFill>
                  <a:srgbClr val="800080"/>
                </a:solidFill>
                <a:latin typeface="Consolas"/>
              </a:rPr>
              <a:t>400</a:t>
            </a:r>
            <a:r>
              <a:rPr lang="es-ES" sz="2400" dirty="0" smtClean="0">
                <a:solidFill>
                  <a:srgbClr val="000000"/>
                </a:solidFill>
                <a:latin typeface="Consolas"/>
              </a:rPr>
              <a:t> == </a:t>
            </a:r>
            <a:r>
              <a:rPr lang="es-ES" sz="2400" dirty="0" smtClean="0">
                <a:solidFill>
                  <a:srgbClr val="800080"/>
                </a:solidFill>
                <a:latin typeface="Consolas"/>
              </a:rPr>
              <a:t>0</a:t>
            </a:r>
            <a:r>
              <a:rPr lang="es-ES" sz="2400" dirty="0" smtClean="0">
                <a:solidFill>
                  <a:srgbClr val="000000"/>
                </a:solidFill>
                <a:latin typeface="Consolas"/>
              </a:rPr>
              <a:t>; </a:t>
            </a:r>
            <a:br>
              <a:rPr lang="es-ES" sz="2400" dirty="0" smtClean="0">
                <a:solidFill>
                  <a:srgbClr val="000000"/>
                </a:solidFill>
                <a:latin typeface="Consolas"/>
              </a:rPr>
            </a:br>
            <a:endParaRPr lang="es-ES" sz="2400" dirty="0" smtClean="0">
              <a:latin typeface="Consolas"/>
            </a:endParaRPr>
          </a:p>
          <a:p>
            <a:pPr>
              <a:buFont typeface="Monotype Sorts"/>
              <a:buNone/>
            </a:pPr>
            <a:r>
              <a:rPr lang="en-US" dirty="0" smtClean="0"/>
              <a:t>to</a:t>
            </a:r>
          </a:p>
          <a:p>
            <a:pPr>
              <a:lnSpc>
                <a:spcPct val="120000"/>
              </a:lnSpc>
            </a:pPr>
            <a:r>
              <a:rPr lang="es-ES" sz="2400" dirty="0" smtClean="0">
                <a:solidFill>
                  <a:srgbClr val="000000"/>
                </a:solidFill>
                <a:latin typeface="Consolas"/>
              </a:rPr>
              <a:t>leap_year = ((y % </a:t>
            </a:r>
            <a:r>
              <a:rPr lang="es-ES" sz="2400" dirty="0" smtClean="0">
                <a:solidFill>
                  <a:srgbClr val="800080"/>
                </a:solidFill>
                <a:latin typeface="Consolas"/>
              </a:rPr>
              <a:t>4</a:t>
            </a:r>
            <a:r>
              <a:rPr lang="es-ES" sz="2400" dirty="0" smtClean="0">
                <a:solidFill>
                  <a:srgbClr val="000000"/>
                </a:solidFill>
                <a:latin typeface="Consolas"/>
              </a:rPr>
              <a:t> == </a:t>
            </a:r>
            <a:r>
              <a:rPr lang="es-ES" sz="2400" dirty="0" smtClean="0">
                <a:solidFill>
                  <a:srgbClr val="800080"/>
                </a:solidFill>
                <a:latin typeface="Consolas"/>
              </a:rPr>
              <a:t>0</a:t>
            </a:r>
            <a:r>
              <a:rPr lang="es-ES" sz="2400" dirty="0" smtClean="0">
                <a:solidFill>
                  <a:srgbClr val="000000"/>
                </a:solidFill>
                <a:latin typeface="Consolas"/>
              </a:rPr>
              <a:t>) &amp;&amp; (y %</a:t>
            </a:r>
            <a:r>
              <a:rPr lang="es-ES" sz="2400" dirty="0" smtClean="0">
                <a:solidFill>
                  <a:srgbClr val="800080"/>
                </a:solidFill>
                <a:latin typeface="Consolas"/>
              </a:rPr>
              <a:t>100</a:t>
            </a:r>
            <a:r>
              <a:rPr lang="es-ES" sz="2400" dirty="0" smtClean="0">
                <a:solidFill>
                  <a:srgbClr val="000000"/>
                </a:solidFill>
                <a:latin typeface="Consolas"/>
              </a:rPr>
              <a:t> != </a:t>
            </a:r>
            <a:r>
              <a:rPr lang="es-ES" sz="2400" dirty="0" smtClean="0">
                <a:solidFill>
                  <a:srgbClr val="800080"/>
                </a:solidFill>
                <a:latin typeface="Consolas"/>
              </a:rPr>
              <a:t>0</a:t>
            </a:r>
            <a:r>
              <a:rPr lang="es-ES" sz="2400" dirty="0" smtClean="0">
                <a:solidFill>
                  <a:srgbClr val="000000"/>
                </a:solidFill>
                <a:latin typeface="Consolas"/>
              </a:rPr>
              <a:t>)) </a:t>
            </a:r>
            <a:br>
              <a:rPr lang="es-ES" sz="2400" dirty="0" smtClean="0">
                <a:solidFill>
                  <a:srgbClr val="000000"/>
                </a:solidFill>
                <a:latin typeface="Consolas"/>
              </a:rPr>
            </a:br>
            <a:r>
              <a:rPr lang="es-ES" sz="2400" dirty="0" smtClean="0">
                <a:solidFill>
                  <a:srgbClr val="000000"/>
                </a:solidFill>
                <a:latin typeface="Consolas"/>
              </a:rPr>
              <a:t>             || (y % </a:t>
            </a:r>
            <a:r>
              <a:rPr lang="es-ES" sz="2400" dirty="0" smtClean="0">
                <a:solidFill>
                  <a:srgbClr val="800080"/>
                </a:solidFill>
                <a:latin typeface="Consolas"/>
              </a:rPr>
              <a:t>400</a:t>
            </a:r>
            <a:r>
              <a:rPr lang="es-ES" sz="2400" dirty="0" smtClean="0">
                <a:solidFill>
                  <a:srgbClr val="000000"/>
                </a:solidFill>
                <a:latin typeface="Consolas"/>
              </a:rPr>
              <a:t> == </a:t>
            </a:r>
            <a:r>
              <a:rPr lang="es-ES" sz="2400" dirty="0" smtClean="0">
                <a:solidFill>
                  <a:srgbClr val="800080"/>
                </a:solidFill>
                <a:latin typeface="Consolas"/>
              </a:rPr>
              <a:t>0</a:t>
            </a:r>
            <a:r>
              <a:rPr lang="es-ES" sz="2400" dirty="0" smtClean="0">
                <a:solidFill>
                  <a:srgbClr val="000000"/>
                </a:solidFill>
                <a:latin typeface="Consolas"/>
              </a:rPr>
              <a:t>); </a:t>
            </a:r>
            <a:br>
              <a:rPr lang="es-ES" sz="2400" dirty="0" smtClean="0">
                <a:solidFill>
                  <a:srgbClr val="000000"/>
                </a:solidFill>
                <a:latin typeface="Consolas"/>
              </a:rPr>
            </a:br>
            <a:endParaRPr lang="es-ES" sz="2400" dirty="0" smtClean="0">
              <a:latin typeface="Consolas"/>
            </a:endParaRPr>
          </a:p>
          <a:p>
            <a:pPr>
              <a:buFont typeface="Monotype Sorts"/>
              <a:buNone/>
            </a:pP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" name="מציין מיקום של מספר שקופית 4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0" y="6553200"/>
            <a:ext cx="304800" cy="3048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E547B8-B805-4067-BE6C-A2DA2F897D82}" type="slidenum">
              <a:rPr kumimoji="0" lang="he-IL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961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2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Idioms</a:t>
            </a:r>
          </a:p>
        </p:txBody>
      </p:sp>
      <p:sp>
        <p:nvSpPr>
          <p:cNvPr id="43010" name="מציין מיקום של מספר שקופית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noFill/>
        </p:spPr>
        <p:txBody>
          <a:bodyPr/>
          <a:lstStyle/>
          <a:p>
            <a:fld id="{C1820070-ED53-42F4-B83F-6C6B8C10BC5E}" type="slidenum">
              <a:rPr lang="he-IL" smtClean="0"/>
              <a:pPr/>
              <a:t>14</a:t>
            </a:fld>
            <a:endParaRPr lang="en-US" smtClean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sz="quarter" idx="1"/>
            <p:custDataLst>
              <p:tags r:id="rId4"/>
            </p:custDataLst>
          </p:nvPr>
        </p:nvSpPr>
        <p:spPr/>
        <p:txBody>
          <a:bodyPr numCol="2">
            <a:normAutofit/>
          </a:bodyPr>
          <a:lstStyle/>
          <a:p>
            <a:pPr>
              <a:buFont typeface="Monotype Sorts"/>
              <a:buNone/>
            </a:pPr>
            <a:r>
              <a:rPr lang="en-US" b="1" dirty="0" smtClean="0">
                <a:solidFill>
                  <a:srgbClr val="FF0000"/>
                </a:solidFill>
              </a:rPr>
              <a:t>Do not try to make code “interesting”!</a:t>
            </a:r>
          </a:p>
          <a:p>
            <a:pPr>
              <a:lnSpc>
                <a:spcPct val="120000"/>
              </a:lnSpc>
            </a:pPr>
            <a:r>
              <a:rPr lang="nn-NO" sz="2400" dirty="0" smtClean="0">
                <a:solidFill>
                  <a:srgbClr val="000000"/>
                </a:solidFill>
                <a:latin typeface="Consolas"/>
              </a:rPr>
              <a:t>i = </a:t>
            </a:r>
            <a:r>
              <a:rPr lang="nn-NO" sz="2400" dirty="0" smtClean="0">
                <a:solidFill>
                  <a:srgbClr val="800080"/>
                </a:solidFill>
                <a:latin typeface="Consolas"/>
              </a:rPr>
              <a:t>0</a:t>
            </a:r>
            <a:r>
              <a:rPr lang="nn-NO" sz="2400" dirty="0" smtClean="0">
                <a:solidFill>
                  <a:srgbClr val="000000"/>
                </a:solidFill>
                <a:latin typeface="Consolas"/>
              </a:rPr>
              <a:t>; </a:t>
            </a:r>
            <a:br>
              <a:rPr lang="nn-NO" sz="2400" dirty="0" smtClean="0">
                <a:solidFill>
                  <a:srgbClr val="000000"/>
                </a:solidFill>
                <a:latin typeface="Consolas"/>
              </a:rPr>
            </a:br>
            <a:r>
              <a:rPr lang="nn-NO" sz="2400" dirty="0" smtClean="0">
                <a:solidFill>
                  <a:srgbClr val="0000FF"/>
                </a:solidFill>
                <a:latin typeface="Consolas"/>
              </a:rPr>
              <a:t>while</a:t>
            </a:r>
            <a:r>
              <a:rPr lang="nn-NO" sz="2400" dirty="0" smtClean="0">
                <a:solidFill>
                  <a:srgbClr val="000000"/>
                </a:solidFill>
                <a:latin typeface="Consolas"/>
              </a:rPr>
              <a:t>( i &lt;= n-</a:t>
            </a:r>
            <a:r>
              <a:rPr lang="nn-NO" sz="2400" dirty="0" smtClean="0">
                <a:solidFill>
                  <a:srgbClr val="800080"/>
                </a:solidFill>
                <a:latin typeface="Consolas"/>
              </a:rPr>
              <a:t>1</a:t>
            </a:r>
            <a:r>
              <a:rPr lang="nn-NO" sz="2400" dirty="0" smtClean="0">
                <a:solidFill>
                  <a:srgbClr val="000000"/>
                </a:solidFill>
                <a:latin typeface="Consolas"/>
              </a:rPr>
              <a:t> ) </a:t>
            </a:r>
            <a:br>
              <a:rPr lang="nn-NO" sz="2400" dirty="0" smtClean="0">
                <a:solidFill>
                  <a:srgbClr val="000000"/>
                </a:solidFill>
                <a:latin typeface="Consolas"/>
              </a:rPr>
            </a:br>
            <a:r>
              <a:rPr lang="nn-NO" sz="2400" dirty="0" smtClean="0">
                <a:solidFill>
                  <a:srgbClr val="000000"/>
                </a:solidFill>
                <a:latin typeface="Consolas"/>
              </a:rPr>
              <a:t>{ </a:t>
            </a:r>
          </a:p>
          <a:p>
            <a:pPr>
              <a:lnSpc>
                <a:spcPct val="120000"/>
              </a:lnSpc>
            </a:pPr>
            <a:r>
              <a:rPr lang="nn-NO" sz="2400" dirty="0" smtClean="0">
                <a:solidFill>
                  <a:srgbClr val="000000"/>
                </a:solidFill>
                <a:latin typeface="Consolas"/>
              </a:rPr>
              <a:t>   array[i++] = </a:t>
            </a:r>
            <a:r>
              <a:rPr lang="nn-NO" sz="2400" dirty="0" smtClean="0">
                <a:solidFill>
                  <a:srgbClr val="800080"/>
                </a:solidFill>
                <a:latin typeface="Consolas"/>
              </a:rPr>
              <a:t>1</a:t>
            </a:r>
            <a:r>
              <a:rPr lang="nn-NO" sz="2400" dirty="0" smtClean="0">
                <a:solidFill>
                  <a:srgbClr val="000000"/>
                </a:solidFill>
                <a:latin typeface="Consolas"/>
              </a:rPr>
              <a:t>; </a:t>
            </a:r>
          </a:p>
          <a:p>
            <a:pPr>
              <a:lnSpc>
                <a:spcPct val="120000"/>
              </a:lnSpc>
            </a:pPr>
            <a:r>
              <a:rPr lang="nn-NO" sz="2400" dirty="0" smtClean="0">
                <a:solidFill>
                  <a:srgbClr val="000000"/>
                </a:solidFill>
                <a:latin typeface="Consolas"/>
              </a:rPr>
              <a:t>}</a:t>
            </a:r>
            <a:br>
              <a:rPr lang="nn-NO" sz="2400" dirty="0" smtClean="0">
                <a:solidFill>
                  <a:srgbClr val="000000"/>
                </a:solidFill>
                <a:latin typeface="Consolas"/>
              </a:rPr>
            </a:br>
            <a:r>
              <a:rPr lang="nn-NO" sz="2400" dirty="0" smtClean="0">
                <a:solidFill>
                  <a:srgbClr val="0000FF"/>
                </a:solidFill>
                <a:latin typeface="Consolas"/>
              </a:rPr>
              <a:t>for</a:t>
            </a:r>
            <a:r>
              <a:rPr lang="nn-NO" sz="2400" dirty="0" smtClean="0">
                <a:solidFill>
                  <a:srgbClr val="000000"/>
                </a:solidFill>
                <a:latin typeface="Consolas"/>
              </a:rPr>
              <a:t>( i = </a:t>
            </a:r>
            <a:r>
              <a:rPr lang="nn-NO" sz="2400" dirty="0" smtClean="0">
                <a:solidFill>
                  <a:srgbClr val="800080"/>
                </a:solidFill>
                <a:latin typeface="Consolas"/>
              </a:rPr>
              <a:t>0</a:t>
            </a:r>
            <a:r>
              <a:rPr lang="nn-NO" sz="2400" dirty="0" smtClean="0">
                <a:solidFill>
                  <a:srgbClr val="000000"/>
                </a:solidFill>
                <a:latin typeface="Consolas"/>
              </a:rPr>
              <a:t>; i &lt; n; ) </a:t>
            </a:r>
            <a:br>
              <a:rPr lang="nn-NO" sz="2400" dirty="0" smtClean="0">
                <a:solidFill>
                  <a:srgbClr val="000000"/>
                </a:solidFill>
                <a:latin typeface="Consolas"/>
              </a:rPr>
            </a:br>
            <a:r>
              <a:rPr lang="nn-NO" sz="2400" dirty="0" smtClean="0">
                <a:solidFill>
                  <a:srgbClr val="000000"/>
                </a:solidFill>
                <a:latin typeface="Consolas"/>
              </a:rPr>
              <a:t>{ </a:t>
            </a:r>
          </a:p>
          <a:p>
            <a:pPr>
              <a:lnSpc>
                <a:spcPct val="120000"/>
              </a:lnSpc>
            </a:pPr>
            <a:r>
              <a:rPr lang="nn-NO" sz="2400" dirty="0" smtClean="0">
                <a:solidFill>
                  <a:srgbClr val="000000"/>
                </a:solidFill>
                <a:latin typeface="Consolas"/>
              </a:rPr>
              <a:t>   array[i++] = </a:t>
            </a:r>
            <a:r>
              <a:rPr lang="nn-NO" sz="2400" dirty="0" smtClean="0">
                <a:solidFill>
                  <a:srgbClr val="800080"/>
                </a:solidFill>
                <a:latin typeface="Consolas"/>
              </a:rPr>
              <a:t>1</a:t>
            </a:r>
            <a:r>
              <a:rPr lang="nn-NO" sz="2400" dirty="0" smtClean="0">
                <a:solidFill>
                  <a:srgbClr val="000000"/>
                </a:solidFill>
                <a:latin typeface="Consolas"/>
              </a:rPr>
              <a:t>; </a:t>
            </a:r>
          </a:p>
          <a:p>
            <a:pPr>
              <a:lnSpc>
                <a:spcPct val="120000"/>
              </a:lnSpc>
            </a:pPr>
            <a:r>
              <a:rPr lang="nn-NO" sz="2400" dirty="0" smtClean="0">
                <a:solidFill>
                  <a:srgbClr val="000000"/>
                </a:solidFill>
                <a:latin typeface="Consolas"/>
              </a:rPr>
              <a:t>}</a:t>
            </a:r>
          </a:p>
          <a:p>
            <a:pPr>
              <a:lnSpc>
                <a:spcPct val="120000"/>
              </a:lnSpc>
            </a:pPr>
            <a:r>
              <a:rPr lang="nn-NO" sz="2400" dirty="0" smtClean="0">
                <a:solidFill>
                  <a:srgbClr val="000000"/>
                </a:solidFill>
                <a:latin typeface="Consolas"/>
              </a:rPr>
              <a:t/>
            </a:r>
            <a:br>
              <a:rPr lang="nn-NO" sz="2400" dirty="0" smtClean="0">
                <a:solidFill>
                  <a:srgbClr val="000000"/>
                </a:solidFill>
                <a:latin typeface="Consolas"/>
              </a:rPr>
            </a:br>
            <a:r>
              <a:rPr lang="nn-NO" sz="2400" dirty="0" smtClean="0">
                <a:solidFill>
                  <a:srgbClr val="0000FF"/>
                </a:solidFill>
                <a:latin typeface="Consolas"/>
              </a:rPr>
              <a:t>for</a:t>
            </a:r>
            <a:r>
              <a:rPr lang="nn-NO" sz="2400" dirty="0" smtClean="0">
                <a:solidFill>
                  <a:srgbClr val="000000"/>
                </a:solidFill>
                <a:latin typeface="Consolas"/>
              </a:rPr>
              <a:t>( i = n; --i &gt;= </a:t>
            </a:r>
            <a:r>
              <a:rPr lang="nn-NO" sz="2400" dirty="0" smtClean="0">
                <a:solidFill>
                  <a:srgbClr val="800080"/>
                </a:solidFill>
                <a:latin typeface="Consolas"/>
              </a:rPr>
              <a:t>0</a:t>
            </a:r>
            <a:r>
              <a:rPr lang="nn-NO" sz="2400" dirty="0" smtClean="0">
                <a:solidFill>
                  <a:srgbClr val="000000"/>
                </a:solidFill>
                <a:latin typeface="Consolas"/>
              </a:rPr>
              <a:t>; ) </a:t>
            </a:r>
            <a:br>
              <a:rPr lang="nn-NO" sz="2400" dirty="0" smtClean="0">
                <a:solidFill>
                  <a:srgbClr val="000000"/>
                </a:solidFill>
                <a:latin typeface="Consolas"/>
              </a:rPr>
            </a:br>
            <a:r>
              <a:rPr lang="nn-NO" sz="2400" dirty="0" smtClean="0">
                <a:solidFill>
                  <a:srgbClr val="000000"/>
                </a:solidFill>
                <a:latin typeface="Consolas"/>
              </a:rPr>
              <a:t>{ </a:t>
            </a:r>
          </a:p>
          <a:p>
            <a:pPr>
              <a:lnSpc>
                <a:spcPct val="120000"/>
              </a:lnSpc>
            </a:pPr>
            <a:r>
              <a:rPr lang="nn-NO" sz="2400" dirty="0" smtClean="0">
                <a:solidFill>
                  <a:srgbClr val="000000"/>
                </a:solidFill>
                <a:latin typeface="Consolas"/>
              </a:rPr>
              <a:t>   array[i] = </a:t>
            </a:r>
            <a:r>
              <a:rPr lang="nn-NO" sz="2400" dirty="0" smtClean="0">
                <a:solidFill>
                  <a:srgbClr val="800080"/>
                </a:solidFill>
                <a:latin typeface="Consolas"/>
              </a:rPr>
              <a:t>1</a:t>
            </a:r>
            <a:r>
              <a:rPr lang="nn-NO" sz="2400" dirty="0" smtClean="0">
                <a:solidFill>
                  <a:srgbClr val="000000"/>
                </a:solidFill>
                <a:latin typeface="Consolas"/>
              </a:rPr>
              <a:t>; </a:t>
            </a:r>
          </a:p>
          <a:p>
            <a:pPr>
              <a:lnSpc>
                <a:spcPct val="120000"/>
              </a:lnSpc>
            </a:pPr>
            <a:r>
              <a:rPr lang="nn-NO" sz="2400" dirty="0" smtClean="0">
                <a:solidFill>
                  <a:srgbClr val="000000"/>
                </a:solidFill>
                <a:latin typeface="Consolas"/>
              </a:rPr>
              <a:t>}</a:t>
            </a:r>
            <a:br>
              <a:rPr lang="nn-NO" sz="2400" dirty="0" smtClean="0">
                <a:solidFill>
                  <a:srgbClr val="000000"/>
                </a:solidFill>
                <a:latin typeface="Consolas"/>
              </a:rPr>
            </a:br>
            <a:r>
              <a:rPr lang="nn-NO" sz="2400" dirty="0" smtClean="0">
                <a:solidFill>
                  <a:srgbClr val="0000FF"/>
                </a:solidFill>
                <a:latin typeface="Consolas"/>
              </a:rPr>
              <a:t>for</a:t>
            </a:r>
            <a:r>
              <a:rPr lang="nn-NO" sz="2400" dirty="0" smtClean="0">
                <a:solidFill>
                  <a:srgbClr val="000000"/>
                </a:solidFill>
                <a:latin typeface="Consolas"/>
              </a:rPr>
              <a:t>( i = </a:t>
            </a:r>
            <a:r>
              <a:rPr lang="nn-NO" sz="2400" dirty="0" smtClean="0">
                <a:solidFill>
                  <a:srgbClr val="800080"/>
                </a:solidFill>
                <a:latin typeface="Consolas"/>
              </a:rPr>
              <a:t>0</a:t>
            </a:r>
            <a:r>
              <a:rPr lang="nn-NO" sz="2400" dirty="0" smtClean="0">
                <a:solidFill>
                  <a:srgbClr val="000000"/>
                </a:solidFill>
                <a:latin typeface="Consolas"/>
              </a:rPr>
              <a:t>; i &lt; n; i++ ) </a:t>
            </a:r>
            <a:br>
              <a:rPr lang="nn-NO" sz="2400" dirty="0" smtClean="0">
                <a:solidFill>
                  <a:srgbClr val="000000"/>
                </a:solidFill>
                <a:latin typeface="Consolas"/>
              </a:rPr>
            </a:br>
            <a:r>
              <a:rPr lang="nn-NO" sz="2400" dirty="0" smtClean="0">
                <a:solidFill>
                  <a:srgbClr val="000000"/>
                </a:solidFill>
                <a:latin typeface="Consolas"/>
              </a:rPr>
              <a:t>{ </a:t>
            </a:r>
          </a:p>
          <a:p>
            <a:pPr>
              <a:lnSpc>
                <a:spcPct val="120000"/>
              </a:lnSpc>
            </a:pPr>
            <a:r>
              <a:rPr lang="nn-NO" sz="2400" dirty="0" smtClean="0">
                <a:solidFill>
                  <a:srgbClr val="000000"/>
                </a:solidFill>
                <a:latin typeface="Consolas"/>
              </a:rPr>
              <a:t>   array[i] = </a:t>
            </a:r>
            <a:r>
              <a:rPr lang="nn-NO" sz="2400" dirty="0" smtClean="0">
                <a:solidFill>
                  <a:srgbClr val="800080"/>
                </a:solidFill>
                <a:latin typeface="Consolas"/>
              </a:rPr>
              <a:t>1</a:t>
            </a:r>
            <a:r>
              <a:rPr lang="nn-NO" sz="2400" dirty="0" smtClean="0">
                <a:solidFill>
                  <a:srgbClr val="000000"/>
                </a:solidFill>
                <a:latin typeface="Consolas"/>
              </a:rPr>
              <a:t>; </a:t>
            </a:r>
          </a:p>
          <a:p>
            <a:pPr>
              <a:lnSpc>
                <a:spcPct val="120000"/>
              </a:lnSpc>
            </a:pPr>
            <a:r>
              <a:rPr lang="nn-NO" sz="2400" dirty="0" smtClean="0">
                <a:solidFill>
                  <a:srgbClr val="000000"/>
                </a:solidFill>
                <a:latin typeface="Consolas"/>
              </a:rPr>
              <a:t>}</a:t>
            </a:r>
            <a:endParaRPr lang="en-US" sz="2400" b="1" dirty="0" smtClean="0">
              <a:latin typeface="Consolas"/>
              <a:cs typeface="Courier New" pitchFamily="49" charset="0"/>
            </a:endParaRPr>
          </a:p>
        </p:txBody>
      </p:sp>
      <p:sp>
        <p:nvSpPr>
          <p:cNvPr id="83972" name="Text Box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05400" y="4863955"/>
            <a:ext cx="4508500" cy="136842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182880" tIns="137160" rIns="182880" bIns="137160">
            <a:spAutoFit/>
          </a:bodyPr>
          <a:lstStyle/>
          <a:p>
            <a:pPr algn="l" rtl="0" eaLnBrk="0" hangingPunct="0"/>
            <a:r>
              <a:rPr lang="en-US" dirty="0"/>
              <a:t>This is the common “idiom” that any programmer will recognize</a:t>
            </a:r>
          </a:p>
        </p:txBody>
      </p:sp>
      <p:sp>
        <p:nvSpPr>
          <p:cNvPr id="6" name="מציין מיקום של מספר שקופית 4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0" y="6553200"/>
            <a:ext cx="304800" cy="3048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E547B8-B805-4067-BE6C-A2DA2F897D82}" type="slidenum">
              <a:rPr kumimoji="0" lang="he-IL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76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Idioms</a:t>
            </a:r>
          </a:p>
        </p:txBody>
      </p:sp>
      <p:sp>
        <p:nvSpPr>
          <p:cNvPr id="44034" name="מציין מיקום של מספר שקופית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noFill/>
        </p:spPr>
        <p:txBody>
          <a:bodyPr/>
          <a:lstStyle/>
          <a:p>
            <a:fld id="{8C859DDB-8D15-4F1E-B7FC-25030953DD69}" type="slidenum">
              <a:rPr lang="he-IL" smtClean="0"/>
              <a:pPr/>
              <a:t>15</a:t>
            </a:fld>
            <a:endParaRPr lang="en-US" smtClean="0"/>
          </a:p>
        </p:txBody>
      </p:sp>
      <p:sp>
        <p:nvSpPr>
          <p:cNvPr id="44036" name="Rectangle 3"/>
          <p:cNvSpPr>
            <a:spLocks noGrp="1" noChangeArrowheads="1"/>
          </p:cNvSpPr>
          <p:nvPr>
            <p:ph sz="quarter" idx="1"/>
            <p:custDataLst>
              <p:tags r:id="rId4"/>
            </p:custDataLst>
          </p:nvPr>
        </p:nvSpPr>
        <p:spPr/>
        <p:txBody>
          <a:bodyPr numCol="2">
            <a:normAutofit/>
          </a:bodyPr>
          <a:lstStyle/>
          <a:p>
            <a:pPr>
              <a:buFont typeface="Monotype Sorts"/>
              <a:buNone/>
            </a:pPr>
            <a:r>
              <a:rPr lang="en-US" sz="2800" b="1" dirty="0" smtClean="0"/>
              <a:t>Use “else if” for </a:t>
            </a:r>
            <a:r>
              <a:rPr lang="en-US" sz="2800" b="1" dirty="0" err="1" smtClean="0"/>
              <a:t>multiway</a:t>
            </a:r>
            <a:r>
              <a:rPr lang="en-US" sz="2800" b="1" dirty="0" smtClean="0"/>
              <a:t> decisions</a:t>
            </a:r>
          </a:p>
          <a:p>
            <a:pPr>
              <a:buFont typeface="Monotype Sorts"/>
              <a:buNone/>
            </a:pPr>
            <a:endParaRPr lang="en-US" sz="2800" dirty="0" smtClean="0"/>
          </a:p>
          <a:p>
            <a:pPr>
              <a:buFont typeface="Monotype Sorts"/>
              <a:buNone/>
            </a:pPr>
            <a:r>
              <a:rPr lang="en-US" sz="2800" dirty="0" smtClean="0">
                <a:solidFill>
                  <a:srgbClr val="0000FF"/>
                </a:solidFill>
                <a:latin typeface="Consolas"/>
              </a:rPr>
              <a:t>if</a:t>
            </a:r>
            <a:r>
              <a:rPr lang="en-US" sz="2800" b="1" dirty="0" smtClean="0">
                <a:latin typeface="Consolas" pitchFamily="49" charset="0"/>
                <a:cs typeface="Consolas" pitchFamily="49" charset="0"/>
              </a:rPr>
              <a:t> ( cond</a:t>
            </a:r>
            <a:r>
              <a:rPr lang="en-US" sz="2800" b="1" baseline="-25000" dirty="0" smtClean="0">
                <a:latin typeface="Consolas" pitchFamily="49" charset="0"/>
                <a:cs typeface="Consolas" pitchFamily="49" charset="0"/>
              </a:rPr>
              <a:t>1</a:t>
            </a:r>
            <a:r>
              <a:rPr lang="en-US" sz="2800" b="1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buFont typeface="Monotype Sorts"/>
              <a:buNone/>
            </a:pPr>
            <a:r>
              <a:rPr lang="en-US" sz="2800" b="1" dirty="0">
                <a:latin typeface="Consolas" pitchFamily="49" charset="0"/>
                <a:cs typeface="Consolas" pitchFamily="49" charset="0"/>
              </a:rPr>
              <a:t>{</a:t>
            </a:r>
            <a:endParaRPr lang="en-US" sz="2800" b="1" dirty="0" smtClean="0">
              <a:latin typeface="Consolas" pitchFamily="49" charset="0"/>
              <a:cs typeface="Consolas" pitchFamily="49" charset="0"/>
            </a:endParaRPr>
          </a:p>
          <a:p>
            <a:pPr>
              <a:buFont typeface="Monotype Sorts"/>
              <a:buNone/>
            </a:pPr>
            <a:r>
              <a:rPr lang="en-US" sz="2800" b="1" dirty="0" smtClean="0">
                <a:latin typeface="Consolas" pitchFamily="49" charset="0"/>
                <a:cs typeface="Consolas" pitchFamily="49" charset="0"/>
              </a:rPr>
              <a:t>   statement</a:t>
            </a:r>
            <a:r>
              <a:rPr lang="en-US" sz="2800" b="1" baseline="-25000" dirty="0" smtClean="0">
                <a:latin typeface="Consolas" pitchFamily="49" charset="0"/>
                <a:cs typeface="Consolas" pitchFamily="49" charset="0"/>
              </a:rPr>
              <a:t>1</a:t>
            </a:r>
          </a:p>
          <a:p>
            <a:pPr>
              <a:buFont typeface="Monotype Sorts"/>
              <a:buNone/>
            </a:pPr>
            <a:r>
              <a:rPr lang="en-US" sz="2800" b="1" baseline="-25000" dirty="0">
                <a:latin typeface="Consolas" pitchFamily="49" charset="0"/>
                <a:cs typeface="Consolas" pitchFamily="49" charset="0"/>
              </a:rPr>
              <a:t>}</a:t>
            </a:r>
            <a:endParaRPr lang="en-US" sz="2800" b="1" baseline="-25000" dirty="0" smtClean="0">
              <a:latin typeface="Consolas" pitchFamily="49" charset="0"/>
              <a:cs typeface="Consolas" pitchFamily="49" charset="0"/>
            </a:endParaRPr>
          </a:p>
          <a:p>
            <a:pPr>
              <a:buFont typeface="Monotype Sorts"/>
              <a:buNone/>
            </a:pPr>
            <a:r>
              <a:rPr lang="en-US" sz="2800" dirty="0" smtClean="0">
                <a:solidFill>
                  <a:srgbClr val="0000FF"/>
                </a:solidFill>
                <a:latin typeface="Consolas"/>
              </a:rPr>
              <a:t>else</a:t>
            </a:r>
            <a:r>
              <a:rPr lang="en-US" sz="28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800" dirty="0" smtClean="0">
                <a:solidFill>
                  <a:srgbClr val="0000FF"/>
                </a:solidFill>
                <a:latin typeface="Consolas"/>
              </a:rPr>
              <a:t>if</a:t>
            </a:r>
            <a:r>
              <a:rPr lang="en-US" sz="2800" b="1" dirty="0" smtClean="0">
                <a:latin typeface="Consolas" pitchFamily="49" charset="0"/>
                <a:cs typeface="Consolas" pitchFamily="49" charset="0"/>
              </a:rPr>
              <a:t> ( cond</a:t>
            </a:r>
            <a:r>
              <a:rPr lang="en-US" sz="2800" b="1" baseline="-25000" dirty="0" smtClean="0">
                <a:latin typeface="Consolas" pitchFamily="49" charset="0"/>
                <a:cs typeface="Consolas" pitchFamily="49" charset="0"/>
              </a:rPr>
              <a:t>2</a:t>
            </a:r>
            <a:r>
              <a:rPr lang="en-US" sz="2800" b="1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buFont typeface="Monotype Sorts"/>
              <a:buNone/>
            </a:pPr>
            <a:r>
              <a:rPr lang="en-US" sz="2800" b="1" dirty="0">
                <a:latin typeface="Consolas" pitchFamily="49" charset="0"/>
                <a:cs typeface="Consolas" pitchFamily="49" charset="0"/>
              </a:rPr>
              <a:t>{</a:t>
            </a:r>
            <a:endParaRPr lang="en-US" sz="2800" b="1" dirty="0" smtClean="0">
              <a:latin typeface="Consolas" pitchFamily="49" charset="0"/>
              <a:cs typeface="Consolas" pitchFamily="49" charset="0"/>
            </a:endParaRPr>
          </a:p>
          <a:p>
            <a:pPr>
              <a:buFont typeface="Monotype Sorts"/>
              <a:buNone/>
            </a:pPr>
            <a:r>
              <a:rPr lang="en-US" sz="2800" b="1" dirty="0" smtClean="0">
                <a:latin typeface="Consolas" pitchFamily="49" charset="0"/>
                <a:cs typeface="Consolas" pitchFamily="49" charset="0"/>
              </a:rPr>
              <a:t>   statement</a:t>
            </a:r>
            <a:r>
              <a:rPr lang="en-US" sz="2800" b="1" baseline="-25000" dirty="0" smtClean="0">
                <a:latin typeface="Consolas" pitchFamily="49" charset="0"/>
                <a:cs typeface="Consolas" pitchFamily="49" charset="0"/>
              </a:rPr>
              <a:t>2</a:t>
            </a:r>
          </a:p>
          <a:p>
            <a:pPr>
              <a:buFont typeface="Monotype Sorts"/>
              <a:buNone/>
            </a:pPr>
            <a:r>
              <a:rPr lang="en-US" sz="2800" b="1" baseline="-25000" dirty="0">
                <a:latin typeface="Consolas" pitchFamily="49" charset="0"/>
                <a:cs typeface="Consolas" pitchFamily="49" charset="0"/>
              </a:rPr>
              <a:t>}</a:t>
            </a:r>
            <a:endParaRPr lang="en-US" sz="2800" b="1" baseline="-25000" dirty="0" smtClean="0">
              <a:latin typeface="Consolas" pitchFamily="49" charset="0"/>
              <a:cs typeface="Consolas" pitchFamily="49" charset="0"/>
            </a:endParaRPr>
          </a:p>
          <a:p>
            <a:pPr>
              <a:buFont typeface="Monotype Sorts"/>
              <a:buNone/>
            </a:pPr>
            <a:r>
              <a:rPr lang="en-US" sz="2800" b="1" dirty="0" smtClean="0">
                <a:latin typeface="Consolas" pitchFamily="49" charset="0"/>
                <a:cs typeface="Consolas" pitchFamily="49" charset="0"/>
              </a:rPr>
              <a:t>…</a:t>
            </a:r>
          </a:p>
          <a:p>
            <a:pPr>
              <a:buFont typeface="Monotype Sorts"/>
              <a:buNone/>
            </a:pPr>
            <a:r>
              <a:rPr lang="en-US" sz="2800" dirty="0" smtClean="0">
                <a:solidFill>
                  <a:srgbClr val="0000FF"/>
                </a:solidFill>
                <a:latin typeface="Consolas"/>
              </a:rPr>
              <a:t>else if </a:t>
            </a:r>
            <a:r>
              <a:rPr lang="en-US" sz="2800" b="1" dirty="0" smtClean="0">
                <a:latin typeface="Consolas" pitchFamily="49" charset="0"/>
                <a:cs typeface="Consolas" pitchFamily="49" charset="0"/>
              </a:rPr>
              <a:t>( </a:t>
            </a:r>
            <a:r>
              <a:rPr lang="en-US" sz="2800" b="1" dirty="0" err="1" smtClean="0">
                <a:latin typeface="Consolas" pitchFamily="49" charset="0"/>
                <a:cs typeface="Consolas" pitchFamily="49" charset="0"/>
              </a:rPr>
              <a:t>cond</a:t>
            </a:r>
            <a:r>
              <a:rPr lang="en-US" sz="2800" b="1" baseline="-25000" dirty="0" err="1" smtClean="0">
                <a:latin typeface="Consolas" pitchFamily="49" charset="0"/>
                <a:cs typeface="Consolas" pitchFamily="49" charset="0"/>
              </a:rPr>
              <a:t>n</a:t>
            </a:r>
            <a:r>
              <a:rPr lang="en-US" sz="2800" b="1" dirty="0" smtClean="0">
                <a:latin typeface="Consolas" pitchFamily="49" charset="0"/>
                <a:cs typeface="Consolas" pitchFamily="49" charset="0"/>
              </a:rPr>
              <a:t> )</a:t>
            </a:r>
          </a:p>
          <a:p>
            <a:pPr>
              <a:buFont typeface="Monotype Sorts"/>
              <a:buNone/>
            </a:pPr>
            <a:r>
              <a:rPr lang="en-US" sz="2800" b="1" dirty="0">
                <a:latin typeface="Consolas" pitchFamily="49" charset="0"/>
                <a:cs typeface="Consolas" pitchFamily="49" charset="0"/>
              </a:rPr>
              <a:t>{</a:t>
            </a:r>
            <a:endParaRPr lang="en-US" sz="2800" b="1" dirty="0" smtClean="0">
              <a:latin typeface="Consolas" pitchFamily="49" charset="0"/>
              <a:cs typeface="Consolas" pitchFamily="49" charset="0"/>
            </a:endParaRPr>
          </a:p>
          <a:p>
            <a:pPr>
              <a:buFont typeface="Monotype Sorts"/>
              <a:buNone/>
            </a:pPr>
            <a:r>
              <a:rPr lang="en-US" sz="2800" b="1" dirty="0" smtClean="0">
                <a:latin typeface="Consolas" pitchFamily="49" charset="0"/>
                <a:cs typeface="Consolas" pitchFamily="49" charset="0"/>
              </a:rPr>
              <a:t>   </a:t>
            </a:r>
            <a:r>
              <a:rPr lang="en-US" sz="2800" b="1" dirty="0" err="1" smtClean="0">
                <a:latin typeface="Consolas" pitchFamily="49" charset="0"/>
                <a:cs typeface="Consolas" pitchFamily="49" charset="0"/>
              </a:rPr>
              <a:t>statement</a:t>
            </a:r>
            <a:r>
              <a:rPr lang="en-US" sz="2800" b="1" baseline="-25000" dirty="0" err="1" smtClean="0">
                <a:latin typeface="Consolas" pitchFamily="49" charset="0"/>
                <a:cs typeface="Consolas" pitchFamily="49" charset="0"/>
              </a:rPr>
              <a:t>n</a:t>
            </a:r>
            <a:endParaRPr lang="en-US" sz="2800" b="1" baseline="-25000" dirty="0" smtClean="0">
              <a:latin typeface="Consolas" pitchFamily="49" charset="0"/>
              <a:cs typeface="Consolas" pitchFamily="49" charset="0"/>
            </a:endParaRPr>
          </a:p>
          <a:p>
            <a:pPr>
              <a:buFont typeface="Monotype Sorts"/>
              <a:buNone/>
            </a:pPr>
            <a:r>
              <a:rPr lang="en-US" sz="2800" b="1" baseline="-25000" dirty="0">
                <a:latin typeface="Consolas" pitchFamily="49" charset="0"/>
                <a:cs typeface="Consolas" pitchFamily="49" charset="0"/>
              </a:rPr>
              <a:t>}</a:t>
            </a:r>
            <a:endParaRPr lang="en-US" sz="2800" b="1" baseline="-25000" dirty="0" smtClean="0">
              <a:latin typeface="Consolas" pitchFamily="49" charset="0"/>
              <a:cs typeface="Consolas" pitchFamily="49" charset="0"/>
            </a:endParaRPr>
          </a:p>
          <a:p>
            <a:pPr>
              <a:buFont typeface="Monotype Sorts"/>
              <a:buNone/>
            </a:pPr>
            <a:r>
              <a:rPr lang="en-US" sz="2800" dirty="0" smtClean="0">
                <a:solidFill>
                  <a:srgbClr val="0000FF"/>
                </a:solidFill>
                <a:latin typeface="Consolas"/>
              </a:rPr>
              <a:t>else</a:t>
            </a:r>
          </a:p>
          <a:p>
            <a:pPr>
              <a:buFont typeface="Monotype Sorts"/>
              <a:buNone/>
            </a:pPr>
            <a:r>
              <a:rPr lang="en-US" sz="2800" dirty="0">
                <a:solidFill>
                  <a:srgbClr val="0000FF"/>
                </a:solidFill>
                <a:latin typeface="Consolas"/>
              </a:rPr>
              <a:t>{</a:t>
            </a:r>
            <a:endParaRPr lang="en-US" sz="2800" dirty="0" smtClean="0">
              <a:solidFill>
                <a:srgbClr val="0000FF"/>
              </a:solidFill>
              <a:latin typeface="Consolas"/>
            </a:endParaRPr>
          </a:p>
          <a:p>
            <a:pPr>
              <a:buFont typeface="Monotype Sorts"/>
              <a:buNone/>
            </a:pPr>
            <a:r>
              <a:rPr lang="en-US" sz="2800" b="1" dirty="0" smtClean="0">
                <a:latin typeface="Consolas" pitchFamily="49" charset="0"/>
                <a:cs typeface="Consolas" pitchFamily="49" charset="0"/>
              </a:rPr>
              <a:t>   default-statement</a:t>
            </a:r>
          </a:p>
          <a:p>
            <a:pPr>
              <a:buFont typeface="Monotype Sorts"/>
              <a:buNone/>
            </a:pPr>
            <a:r>
              <a:rPr lang="en-US" sz="2800" b="1" dirty="0" smtClean="0">
                <a:latin typeface="Consolas" pitchFamily="49" charset="0"/>
                <a:cs typeface="Consolas" pitchFamily="49" charset="0"/>
              </a:rPr>
              <a:t>}</a:t>
            </a:r>
          </a:p>
        </p:txBody>
      </p:sp>
      <p:sp>
        <p:nvSpPr>
          <p:cNvPr id="5" name="מציין מיקום של מספר שקופית 4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0" y="6553200"/>
            <a:ext cx="304800" cy="3048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E547B8-B805-4067-BE6C-A2DA2F897D82}" type="slidenum">
              <a:rPr kumimoji="0" lang="he-IL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7849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Idioms</a:t>
            </a:r>
          </a:p>
        </p:txBody>
      </p:sp>
      <p:sp>
        <p:nvSpPr>
          <p:cNvPr id="45058" name="מציין מיקום של מספר שקופית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noFill/>
        </p:spPr>
        <p:txBody>
          <a:bodyPr/>
          <a:lstStyle/>
          <a:p>
            <a:fld id="{9E6B80F4-9E15-42A7-ABDA-B00BFB893282}" type="slidenum">
              <a:rPr lang="he-IL" smtClean="0"/>
              <a:pPr/>
              <a:t>16</a:t>
            </a:fld>
            <a:endParaRPr lang="en-US" smtClean="0"/>
          </a:p>
        </p:txBody>
      </p:sp>
      <p:sp>
        <p:nvSpPr>
          <p:cNvPr id="45060" name="Rectangle 3"/>
          <p:cNvSpPr>
            <a:spLocks noGrp="1" noChangeArrowheads="1"/>
          </p:cNvSpPr>
          <p:nvPr>
            <p:ph sz="quarter" idx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en-US" sz="1800" dirty="0" smtClean="0">
                <a:latin typeface="+mj-lt"/>
              </a:rPr>
              <a:t>Compare: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en-US" sz="1800" dirty="0" smtClean="0">
                <a:solidFill>
                  <a:srgbClr val="0000FF"/>
                </a:solidFill>
                <a:latin typeface="Consolas"/>
              </a:rPr>
              <a:t>if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( x &gt; </a:t>
            </a:r>
            <a:r>
              <a:rPr lang="en-US" sz="1800" dirty="0" smtClean="0">
                <a:solidFill>
                  <a:srgbClr val="800080"/>
                </a:solidFill>
                <a:latin typeface="Consolas"/>
              </a:rPr>
              <a:t>0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 ) </a:t>
            </a:r>
            <a:br>
              <a:rPr lang="en-US" sz="1800" dirty="0" smtClean="0">
                <a:solidFill>
                  <a:srgbClr val="000000"/>
                </a:solidFill>
                <a:latin typeface="Consolas"/>
              </a:rPr>
            </a:b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   </a:t>
            </a:r>
            <a:r>
              <a:rPr lang="en-US" sz="1800" dirty="0" smtClean="0">
                <a:solidFill>
                  <a:srgbClr val="0000FF"/>
                </a:solidFill>
                <a:latin typeface="Consolas"/>
              </a:rPr>
              <a:t>if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( y &gt; </a:t>
            </a:r>
            <a:r>
              <a:rPr lang="en-US" sz="1800" dirty="0" smtClean="0">
                <a:solidFill>
                  <a:srgbClr val="800080"/>
                </a:solidFill>
                <a:latin typeface="Consolas"/>
              </a:rPr>
              <a:t>0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 ) </a:t>
            </a:r>
            <a:br>
              <a:rPr lang="en-US" sz="1800" dirty="0" smtClean="0">
                <a:solidFill>
                  <a:srgbClr val="000000"/>
                </a:solidFill>
                <a:latin typeface="Consolas"/>
              </a:rPr>
            </a:b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     </a:t>
            </a:r>
            <a:r>
              <a:rPr lang="en-US" sz="1800" dirty="0" smtClean="0">
                <a:solidFill>
                  <a:srgbClr val="0000FF"/>
                </a:solidFill>
                <a:latin typeface="Consolas"/>
              </a:rPr>
              <a:t>if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( </a:t>
            </a:r>
            <a:r>
              <a:rPr lang="en-US" sz="1800" dirty="0" err="1" smtClean="0">
                <a:solidFill>
                  <a:srgbClr val="000000"/>
                </a:solidFill>
                <a:latin typeface="Consolas"/>
              </a:rPr>
              <a:t>x+y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 &lt; </a:t>
            </a:r>
            <a:r>
              <a:rPr lang="en-US" sz="1800" dirty="0" smtClean="0">
                <a:solidFill>
                  <a:srgbClr val="800080"/>
                </a:solidFill>
                <a:latin typeface="Consolas"/>
              </a:rPr>
              <a:t>100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 ) </a:t>
            </a:r>
            <a:br>
              <a:rPr lang="en-US" sz="1800" dirty="0" smtClean="0">
                <a:solidFill>
                  <a:srgbClr val="000000"/>
                </a:solidFill>
                <a:latin typeface="Consolas"/>
              </a:rPr>
            </a:b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     {  </a:t>
            </a:r>
            <a:br>
              <a:rPr lang="en-US" sz="1800" dirty="0" smtClean="0">
                <a:solidFill>
                  <a:srgbClr val="000000"/>
                </a:solidFill>
                <a:latin typeface="Consolas"/>
              </a:rPr>
            </a:b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        ... </a:t>
            </a:r>
            <a:br>
              <a:rPr lang="en-US" sz="1800" dirty="0" smtClean="0">
                <a:solidFill>
                  <a:srgbClr val="000000"/>
                </a:solidFill>
                <a:latin typeface="Consolas"/>
              </a:rPr>
            </a:b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     } </a:t>
            </a:r>
            <a:br>
              <a:rPr lang="en-US" sz="1800" dirty="0" smtClean="0">
                <a:solidFill>
                  <a:srgbClr val="000000"/>
                </a:solidFill>
                <a:latin typeface="Consolas"/>
              </a:rPr>
            </a:b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     </a:t>
            </a:r>
            <a:r>
              <a:rPr lang="en-US" sz="1800" dirty="0" smtClean="0">
                <a:solidFill>
                  <a:srgbClr val="0000FF"/>
                </a:solidFill>
                <a:latin typeface="Consolas"/>
              </a:rPr>
              <a:t>else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 </a:t>
            </a:r>
            <a:br>
              <a:rPr lang="en-US" sz="1800" dirty="0" smtClean="0">
                <a:solidFill>
                  <a:srgbClr val="000000"/>
                </a:solidFill>
                <a:latin typeface="Consolas"/>
              </a:rPr>
            </a:b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sz="1800" dirty="0" err="1" smtClean="0">
                <a:solidFill>
                  <a:srgbClr val="000000"/>
                </a:solidFill>
                <a:latin typeface="Consolas"/>
              </a:rPr>
              <a:t>printf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(Too large!\n</a:t>
            </a:r>
            <a:r>
              <a:rPr lang="en-US" sz="1800" dirty="0" smtClean="0">
                <a:solidFill>
                  <a:srgbClr val="800000"/>
                </a:solidFill>
                <a:latin typeface="Consolas"/>
              </a:rPr>
              <a:t>" ); </a:t>
            </a:r>
            <a:br>
              <a:rPr lang="en-US" sz="1800" dirty="0" smtClean="0">
                <a:solidFill>
                  <a:srgbClr val="800000"/>
                </a:solidFill>
                <a:latin typeface="Consolas"/>
              </a:rPr>
            </a:br>
            <a:r>
              <a:rPr lang="en-US" sz="1800" dirty="0" smtClean="0">
                <a:solidFill>
                  <a:srgbClr val="800000"/>
                </a:solidFill>
                <a:latin typeface="Consolas"/>
              </a:rPr>
              <a:t>   </a:t>
            </a:r>
            <a:r>
              <a:rPr lang="en-US" sz="1800" dirty="0" smtClean="0">
                <a:solidFill>
                  <a:srgbClr val="0000FF"/>
                </a:solidFill>
                <a:latin typeface="Consolas"/>
              </a:rPr>
              <a:t>else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 </a:t>
            </a:r>
            <a:br>
              <a:rPr lang="en-US" sz="1800" dirty="0" smtClean="0">
                <a:solidFill>
                  <a:srgbClr val="000000"/>
                </a:solidFill>
                <a:latin typeface="Consolas"/>
              </a:rPr>
            </a:b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      </a:t>
            </a:r>
            <a:r>
              <a:rPr lang="en-US" sz="1800" dirty="0" err="1" smtClean="0">
                <a:solidFill>
                  <a:srgbClr val="000000"/>
                </a:solidFill>
                <a:latin typeface="Consolas"/>
              </a:rPr>
              <a:t>printf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(</a:t>
            </a:r>
            <a:r>
              <a:rPr lang="en-US" sz="1800" dirty="0" smtClean="0">
                <a:solidFill>
                  <a:srgbClr val="800000"/>
                </a:solidFill>
                <a:latin typeface="Consolas"/>
              </a:rPr>
              <a:t>"y too small!\n"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); </a:t>
            </a:r>
            <a:br>
              <a:rPr lang="en-US" sz="1800" dirty="0" smtClean="0">
                <a:solidFill>
                  <a:srgbClr val="000000"/>
                </a:solidFill>
                <a:latin typeface="Consolas"/>
              </a:rPr>
            </a:br>
            <a:r>
              <a:rPr lang="en-US" sz="1800" dirty="0" smtClean="0">
                <a:solidFill>
                  <a:srgbClr val="0000FF"/>
                </a:solidFill>
                <a:latin typeface="Consolas"/>
              </a:rPr>
              <a:t>else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 </a:t>
            </a:r>
            <a:br>
              <a:rPr lang="en-US" sz="1800" dirty="0" smtClean="0">
                <a:solidFill>
                  <a:srgbClr val="000000"/>
                </a:solidFill>
                <a:latin typeface="Consolas"/>
              </a:rPr>
            </a:b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   </a:t>
            </a:r>
            <a:r>
              <a:rPr lang="en-US" sz="1800" dirty="0" err="1" smtClean="0">
                <a:solidFill>
                  <a:srgbClr val="000000"/>
                </a:solidFill>
                <a:latin typeface="Consolas"/>
              </a:rPr>
              <a:t>printf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(</a:t>
            </a:r>
            <a:r>
              <a:rPr lang="en-US" sz="1800" dirty="0" smtClean="0">
                <a:solidFill>
                  <a:srgbClr val="800000"/>
                </a:solidFill>
                <a:latin typeface="Consolas"/>
              </a:rPr>
              <a:t>"x too small!\n"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); </a:t>
            </a:r>
            <a:br>
              <a:rPr lang="en-US" sz="1800" dirty="0" smtClean="0">
                <a:solidFill>
                  <a:srgbClr val="000000"/>
                </a:solidFill>
                <a:latin typeface="Consolas"/>
              </a:rPr>
            </a:br>
            <a:endParaRPr lang="en-US" sz="2000" b="1" dirty="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6020" name="Rectangle 4"/>
          <p:cNvSpPr>
            <a:spLocks noGrp="1" noChangeArrowheads="1"/>
          </p:cNvSpPr>
          <p:nvPr>
            <p:ph sz="quarter" idx="2"/>
            <p:custDataLst>
              <p:tags r:id="rId5"/>
            </p:custDataLst>
          </p:nvPr>
        </p:nvSpPr>
        <p:spPr>
          <a:xfrm>
            <a:off x="4572000" y="1143000"/>
            <a:ext cx="4551363" cy="5714999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sz="1800" dirty="0" smtClean="0">
                <a:solidFill>
                  <a:srgbClr val="0000FF"/>
                </a:solidFill>
                <a:latin typeface="Consolas"/>
              </a:rPr>
              <a:t>if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( x &lt;= </a:t>
            </a:r>
            <a:r>
              <a:rPr lang="en-US" sz="1800" dirty="0" smtClean="0">
                <a:solidFill>
                  <a:srgbClr val="800080"/>
                </a:solidFill>
                <a:latin typeface="Consolas"/>
              </a:rPr>
              <a:t>0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 ) </a:t>
            </a:r>
            <a:br>
              <a:rPr lang="en-US" sz="1800" dirty="0" smtClean="0">
                <a:solidFill>
                  <a:srgbClr val="000000"/>
                </a:solidFill>
                <a:latin typeface="Consolas"/>
              </a:rPr>
            </a:b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{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   </a:t>
            </a:r>
            <a:r>
              <a:rPr lang="en-US" sz="1800" dirty="0" err="1" smtClean="0">
                <a:solidFill>
                  <a:srgbClr val="000000"/>
                </a:solidFill>
                <a:latin typeface="Consolas"/>
              </a:rPr>
              <a:t>printf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(</a:t>
            </a:r>
            <a:r>
              <a:rPr lang="en-US" sz="1800" dirty="0" smtClean="0">
                <a:solidFill>
                  <a:srgbClr val="800000"/>
                </a:solidFill>
                <a:latin typeface="Consolas"/>
              </a:rPr>
              <a:t>"x too small!\n"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);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}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800" dirty="0" smtClean="0">
                <a:solidFill>
                  <a:srgbClr val="0000FF"/>
                </a:solidFill>
                <a:latin typeface="Consolas"/>
              </a:rPr>
              <a:t>else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 </a:t>
            </a:r>
            <a:r>
              <a:rPr lang="en-US" sz="1800" dirty="0" smtClean="0">
                <a:solidFill>
                  <a:srgbClr val="0000FF"/>
                </a:solidFill>
                <a:latin typeface="Consolas"/>
              </a:rPr>
              <a:t>if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( y &lt;= </a:t>
            </a:r>
            <a:r>
              <a:rPr lang="en-US" sz="1800" dirty="0" smtClean="0">
                <a:solidFill>
                  <a:srgbClr val="800080"/>
                </a:solidFill>
                <a:latin typeface="Consolas"/>
              </a:rPr>
              <a:t>0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 ) </a:t>
            </a:r>
            <a:br>
              <a:rPr lang="en-US" sz="1800" dirty="0" smtClean="0">
                <a:solidFill>
                  <a:srgbClr val="000000"/>
                </a:solidFill>
                <a:latin typeface="Consolas"/>
              </a:rPr>
            </a:b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{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   </a:t>
            </a:r>
            <a:r>
              <a:rPr lang="en-US" sz="1800" dirty="0" err="1" smtClean="0">
                <a:solidFill>
                  <a:srgbClr val="000000"/>
                </a:solidFill>
                <a:latin typeface="Consolas"/>
              </a:rPr>
              <a:t>printf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(</a:t>
            </a:r>
            <a:r>
              <a:rPr lang="en-US" sz="1800" dirty="0" smtClean="0">
                <a:solidFill>
                  <a:srgbClr val="800000"/>
                </a:solidFill>
                <a:latin typeface="Consolas"/>
              </a:rPr>
              <a:t>"y too small!\n"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);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Consolas"/>
              </a:rPr>
              <a:t>}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/>
            </a:r>
            <a:br>
              <a:rPr lang="en-US" sz="1800" dirty="0" smtClean="0">
                <a:solidFill>
                  <a:srgbClr val="000000"/>
                </a:solidFill>
                <a:latin typeface="Consolas"/>
              </a:rPr>
            </a:br>
            <a:r>
              <a:rPr lang="en-US" sz="1800" dirty="0" smtClean="0">
                <a:solidFill>
                  <a:srgbClr val="0000FF"/>
                </a:solidFill>
                <a:latin typeface="Consolas"/>
              </a:rPr>
              <a:t>else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 </a:t>
            </a:r>
            <a:r>
              <a:rPr lang="en-US" sz="1800" dirty="0" smtClean="0">
                <a:solidFill>
                  <a:srgbClr val="0000FF"/>
                </a:solidFill>
                <a:latin typeface="Consolas"/>
              </a:rPr>
              <a:t>if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( </a:t>
            </a:r>
            <a:r>
              <a:rPr lang="en-US" sz="1800" dirty="0" err="1" smtClean="0">
                <a:solidFill>
                  <a:srgbClr val="000000"/>
                </a:solidFill>
                <a:latin typeface="Consolas"/>
              </a:rPr>
              <a:t>x+y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 &gt;= </a:t>
            </a:r>
            <a:r>
              <a:rPr lang="en-US" sz="1800" dirty="0" smtClean="0">
                <a:solidFill>
                  <a:srgbClr val="800080"/>
                </a:solidFill>
                <a:latin typeface="Consolas"/>
              </a:rPr>
              <a:t>100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 )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Consolas"/>
              </a:rPr>
              <a:t>{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/>
            </a:r>
            <a:br>
              <a:rPr lang="en-US" sz="1800" dirty="0" smtClean="0">
                <a:solidFill>
                  <a:srgbClr val="000000"/>
                </a:solidFill>
                <a:latin typeface="Consolas"/>
              </a:rPr>
            </a:b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   </a:t>
            </a:r>
            <a:r>
              <a:rPr lang="en-US" sz="1800" dirty="0" err="1" smtClean="0">
                <a:solidFill>
                  <a:srgbClr val="000000"/>
                </a:solidFill>
                <a:latin typeface="Consolas"/>
              </a:rPr>
              <a:t>printf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(</a:t>
            </a:r>
            <a:r>
              <a:rPr lang="en-US" sz="1800" dirty="0" smtClean="0">
                <a:solidFill>
                  <a:srgbClr val="800000"/>
                </a:solidFill>
                <a:latin typeface="Consolas"/>
              </a:rPr>
              <a:t>"Sum too large!\n"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 );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1800" dirty="0">
                <a:solidFill>
                  <a:srgbClr val="000000"/>
                </a:solidFill>
                <a:latin typeface="Consolas"/>
              </a:rPr>
              <a:t>}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/>
            </a:r>
            <a:br>
              <a:rPr lang="en-US" sz="1800" dirty="0" smtClean="0">
                <a:solidFill>
                  <a:srgbClr val="000000"/>
                </a:solidFill>
                <a:latin typeface="Consolas"/>
              </a:rPr>
            </a:br>
            <a:r>
              <a:rPr lang="en-US" sz="1800" dirty="0" smtClean="0">
                <a:solidFill>
                  <a:srgbClr val="0000FF"/>
                </a:solidFill>
                <a:latin typeface="Consolas"/>
              </a:rPr>
              <a:t>else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 </a:t>
            </a:r>
            <a:br>
              <a:rPr lang="en-US" sz="1800" dirty="0" smtClean="0">
                <a:solidFill>
                  <a:srgbClr val="000000"/>
                </a:solidFill>
                <a:latin typeface="Consolas"/>
              </a:rPr>
            </a:b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{ </a:t>
            </a:r>
            <a:br>
              <a:rPr lang="en-US" sz="1800" dirty="0" smtClean="0">
                <a:solidFill>
                  <a:srgbClr val="000000"/>
                </a:solidFill>
                <a:latin typeface="Consolas"/>
              </a:rPr>
            </a:b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  ... </a:t>
            </a:r>
            <a:br>
              <a:rPr lang="en-US" sz="1800" dirty="0" smtClean="0">
                <a:solidFill>
                  <a:srgbClr val="000000"/>
                </a:solidFill>
                <a:latin typeface="Consolas"/>
              </a:rPr>
            </a:b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} </a:t>
            </a:r>
            <a:endParaRPr lang="en-US" sz="1800" b="1" dirty="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5062" name="Line 5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4419600" y="1143000"/>
            <a:ext cx="0" cy="5410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lIns="182880" tIns="137160" rIns="182880" bIns="137160" anchor="ctr"/>
          <a:lstStyle/>
          <a:p>
            <a:endParaRPr lang="he-IL"/>
          </a:p>
        </p:txBody>
      </p:sp>
      <p:sp>
        <p:nvSpPr>
          <p:cNvPr id="7" name="מציין מיקום של מספר שקופית 4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0" y="6553200"/>
            <a:ext cx="304800" cy="3048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E547B8-B805-4067-BE6C-A2DA2F897D82}" type="slidenum">
              <a:rPr kumimoji="0" lang="he-IL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2077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Comments</a:t>
            </a:r>
          </a:p>
        </p:txBody>
      </p:sp>
      <p:sp>
        <p:nvSpPr>
          <p:cNvPr id="46082" name="מציין מיקום של מספר שקופית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AACF65FF-A1C1-4F18-A78E-596379CA686B}" type="slidenum">
              <a:rPr lang="he-IL" smtClean="0"/>
              <a:pPr/>
              <a:t>17</a:t>
            </a:fld>
            <a:endParaRPr lang="en-US" smtClean="0"/>
          </a:p>
        </p:txBody>
      </p:sp>
      <p:sp>
        <p:nvSpPr>
          <p:cNvPr id="46084" name="Rectangle 3"/>
          <p:cNvSpPr>
            <a:spLocks noGrp="1" noChangeArrowheads="1"/>
          </p:cNvSpPr>
          <p:nvPr>
            <p:ph sz="quarter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Don’t write the obvious</a:t>
            </a:r>
          </a:p>
          <a:p>
            <a:pPr>
              <a:lnSpc>
                <a:spcPct val="120000"/>
              </a:lnSpc>
            </a:pPr>
            <a:r>
              <a:rPr lang="en-US" sz="2400" dirty="0" smtClean="0">
                <a:solidFill>
                  <a:srgbClr val="008000"/>
                </a:solidFill>
                <a:latin typeface="Consolas"/>
              </a:rPr>
              <a:t>// return SUCCESS </a:t>
            </a:r>
            <a:br>
              <a:rPr lang="en-US" sz="2400" dirty="0" smtClean="0">
                <a:solidFill>
                  <a:srgbClr val="008000"/>
                </a:solidFill>
                <a:latin typeface="Consolas"/>
              </a:rPr>
            </a:br>
            <a:r>
              <a:rPr lang="en-US" sz="2400" dirty="0" smtClean="0">
                <a:solidFill>
                  <a:srgbClr val="0000FF"/>
                </a:solidFill>
                <a:latin typeface="Consolas"/>
              </a:rPr>
              <a:t>return</a:t>
            </a:r>
            <a:r>
              <a:rPr lang="en-US" sz="2400" dirty="0" smtClean="0">
                <a:solidFill>
                  <a:srgbClr val="000000"/>
                </a:solidFill>
                <a:latin typeface="Consolas"/>
              </a:rPr>
              <a:t> SUCCESS; </a:t>
            </a:r>
            <a:br>
              <a:rPr lang="en-US" sz="2400" dirty="0" smtClean="0">
                <a:solidFill>
                  <a:srgbClr val="000000"/>
                </a:solidFill>
                <a:latin typeface="Consolas"/>
              </a:rPr>
            </a:br>
            <a:r>
              <a:rPr lang="en-US" sz="2400" dirty="0" smtClean="0">
                <a:solidFill>
                  <a:srgbClr val="008000"/>
                </a:solidFill>
                <a:latin typeface="Consolas"/>
              </a:rPr>
              <a:t>// Initialize total to </a:t>
            </a:r>
            <a:r>
              <a:rPr lang="en-US" sz="2400" dirty="0" err="1" smtClean="0">
                <a:solidFill>
                  <a:srgbClr val="008000"/>
                </a:solidFill>
                <a:latin typeface="Consolas"/>
              </a:rPr>
              <a:t>number_received</a:t>
            </a:r>
            <a:r>
              <a:rPr lang="en-US" sz="2400" dirty="0" smtClean="0">
                <a:solidFill>
                  <a:srgbClr val="008000"/>
                </a:solidFill>
                <a:latin typeface="Consolas"/>
              </a:rPr>
              <a:t> </a:t>
            </a:r>
            <a:br>
              <a:rPr lang="en-US" sz="2400" dirty="0" smtClean="0">
                <a:solidFill>
                  <a:srgbClr val="008000"/>
                </a:solidFill>
                <a:latin typeface="Consolas"/>
              </a:rPr>
            </a:br>
            <a:r>
              <a:rPr lang="en-US" sz="2400" dirty="0" smtClean="0">
                <a:solidFill>
                  <a:srgbClr val="000000"/>
                </a:solidFill>
                <a:latin typeface="Consolas"/>
              </a:rPr>
              <a:t>total = </a:t>
            </a:r>
            <a:r>
              <a:rPr lang="en-US" sz="2400" dirty="0" err="1" smtClean="0">
                <a:solidFill>
                  <a:srgbClr val="000000"/>
                </a:solidFill>
                <a:latin typeface="Consolas"/>
              </a:rPr>
              <a:t>number_received</a:t>
            </a:r>
            <a:r>
              <a:rPr lang="en-US" sz="2400" dirty="0" smtClean="0">
                <a:solidFill>
                  <a:srgbClr val="000000"/>
                </a:solidFill>
                <a:latin typeface="Consolas"/>
              </a:rPr>
              <a:t>; </a:t>
            </a:r>
            <a:r>
              <a:rPr lang="en-US" dirty="0" smtClean="0">
                <a:solidFill>
                  <a:srgbClr val="000000"/>
                </a:solidFill>
                <a:latin typeface="Consolas"/>
              </a:rPr>
              <a:t/>
            </a:r>
            <a:br>
              <a:rPr lang="en-US" dirty="0" smtClean="0">
                <a:solidFill>
                  <a:srgbClr val="000000"/>
                </a:solidFill>
                <a:latin typeface="Consolas"/>
              </a:rPr>
            </a:br>
            <a:endParaRPr lang="en-US" dirty="0" smtClean="0"/>
          </a:p>
          <a:p>
            <a:r>
              <a:rPr lang="en-US" b="1" dirty="0" smtClean="0"/>
              <a:t>Test: </a:t>
            </a:r>
          </a:p>
          <a:p>
            <a:pPr algn="ctr"/>
            <a:r>
              <a:rPr lang="en-US" dirty="0" smtClean="0"/>
              <a:t>Does comment add something that is not evident from the code?</a:t>
            </a:r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endParaRPr lang="en-US" b="1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172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Comments</a:t>
            </a:r>
          </a:p>
        </p:txBody>
      </p:sp>
      <p:sp>
        <p:nvSpPr>
          <p:cNvPr id="49154" name="מציין מיקום של מספר שקופית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66E8D9A7-1391-42F1-BAB6-9632606B1A79}" type="slidenum">
              <a:rPr lang="he-IL" smtClean="0"/>
              <a:pPr/>
              <a:t>18</a:t>
            </a:fld>
            <a:endParaRPr lang="en-US" smtClean="0"/>
          </a:p>
        </p:txBody>
      </p:sp>
      <p:sp>
        <p:nvSpPr>
          <p:cNvPr id="49156" name="Rectangle 3"/>
          <p:cNvSpPr>
            <a:spLocks noGrp="1" noChangeArrowheads="1"/>
          </p:cNvSpPr>
          <p:nvPr>
            <p:ph sz="quarter"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Don’t comment bad code – rewrite it!</a:t>
            </a:r>
          </a:p>
          <a:p>
            <a:endParaRPr lang="en-US" dirty="0" smtClean="0"/>
          </a:p>
          <a:p>
            <a:r>
              <a:rPr lang="en-US" dirty="0" smtClean="0"/>
              <a:t>…    </a:t>
            </a:r>
          </a:p>
          <a:p>
            <a:pPr>
              <a:lnSpc>
                <a:spcPct val="120000"/>
              </a:lnSpc>
            </a:pPr>
            <a:r>
              <a:rPr lang="en-US" sz="2000" dirty="0" smtClean="0">
                <a:solidFill>
                  <a:srgbClr val="008000"/>
                </a:solidFill>
                <a:latin typeface="Consolas"/>
              </a:rPr>
              <a:t>// If result = 0 a match was found so return </a:t>
            </a:r>
            <a:br>
              <a:rPr lang="en-US" sz="2000" dirty="0" smtClean="0">
                <a:solidFill>
                  <a:srgbClr val="008000"/>
                </a:solidFill>
                <a:latin typeface="Consolas"/>
              </a:rPr>
            </a:br>
            <a:r>
              <a:rPr lang="en-US" sz="2000" dirty="0" smtClean="0">
                <a:solidFill>
                  <a:srgbClr val="008000"/>
                </a:solidFill>
                <a:latin typeface="Consolas"/>
              </a:rPr>
              <a:t>// true; otherwise return false; </a:t>
            </a:r>
            <a:br>
              <a:rPr lang="en-US" sz="2000" dirty="0" smtClean="0">
                <a:solidFill>
                  <a:srgbClr val="008000"/>
                </a:solidFill>
                <a:latin typeface="Consolas"/>
              </a:rPr>
            </a:b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return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 !result; </a:t>
            </a:r>
            <a:br>
              <a:rPr lang="en-US" sz="2000" dirty="0" smtClean="0">
                <a:solidFill>
                  <a:srgbClr val="000000"/>
                </a:solidFill>
                <a:latin typeface="Consolas"/>
              </a:rPr>
            </a:br>
            <a:endParaRPr lang="en-US" sz="2000" dirty="0" smtClean="0">
              <a:latin typeface="Consolas"/>
            </a:endParaRPr>
          </a:p>
          <a:p>
            <a:endParaRPr lang="en-US" dirty="0" smtClean="0"/>
          </a:p>
          <a:p>
            <a:r>
              <a:rPr lang="en-US" dirty="0" smtClean="0"/>
              <a:t>Instead</a:t>
            </a:r>
          </a:p>
          <a:p>
            <a:r>
              <a:rPr lang="en-US" dirty="0" smtClean="0"/>
              <a:t>…</a:t>
            </a:r>
          </a:p>
          <a:p>
            <a:pPr>
              <a:lnSpc>
                <a:spcPct val="120000"/>
              </a:lnSpc>
            </a:pPr>
            <a:r>
              <a:rPr lang="en-US" sz="1800" dirty="0" smtClean="0">
                <a:solidFill>
                  <a:srgbClr val="0000FF"/>
                </a:solidFill>
                <a:latin typeface="Consolas"/>
              </a:rPr>
              <a:t>return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 </a:t>
            </a:r>
            <a:r>
              <a:rPr lang="en-US" sz="1800" dirty="0" err="1" smtClean="0">
                <a:solidFill>
                  <a:srgbClr val="000000"/>
                </a:solidFill>
                <a:latin typeface="Consolas"/>
              </a:rPr>
              <a:t>matchfound</a:t>
            </a:r>
            <a:r>
              <a:rPr lang="en-US" sz="1800" dirty="0" smtClean="0">
                <a:solidFill>
                  <a:srgbClr val="000000"/>
                </a:solidFill>
                <a:latin typeface="Consolas"/>
              </a:rPr>
              <a:t>; </a:t>
            </a:r>
            <a:br>
              <a:rPr lang="en-US" sz="1800" dirty="0" smtClean="0">
                <a:solidFill>
                  <a:srgbClr val="000000"/>
                </a:solidFill>
                <a:latin typeface="Consolas"/>
              </a:rPr>
            </a:br>
            <a:endParaRPr lang="en-US" sz="1800" dirty="0" smtClean="0">
              <a:latin typeface="Consolas"/>
            </a:endParaRPr>
          </a:p>
          <a:p>
            <a:endParaRPr lang="en-US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783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06188" y="228600"/>
            <a:ext cx="8915400" cy="914400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Code needs to tell a story</a:t>
            </a:r>
          </a:p>
        </p:txBody>
      </p:sp>
      <p:sp>
        <p:nvSpPr>
          <p:cNvPr id="49154" name="מציין מיקום של מספר שקופית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66E8D9A7-1391-42F1-BAB6-9632606B1A79}" type="slidenum">
              <a:rPr lang="he-IL" smtClean="0"/>
              <a:pPr/>
              <a:t>19</a:t>
            </a:fld>
            <a:endParaRPr lang="en-US" smtClean="0"/>
          </a:p>
        </p:txBody>
      </p:sp>
      <p:sp>
        <p:nvSpPr>
          <p:cNvPr id="49156" name="Rectangle 3"/>
          <p:cNvSpPr>
            <a:spLocks noGrp="1" noChangeArrowheads="1"/>
          </p:cNvSpPr>
          <p:nvPr>
            <p:ph sz="quarter" idx="1"/>
            <p:custDataLst>
              <p:tags r:id="rId4"/>
            </p:custDataLst>
          </p:nvPr>
        </p:nvSpPr>
        <p:spPr>
          <a:xfrm>
            <a:off x="76200" y="1981200"/>
            <a:ext cx="8915400" cy="4114800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3600" dirty="0" smtClean="0"/>
              <a:t>Every line or at least several lines </a:t>
            </a:r>
          </a:p>
          <a:p>
            <a:pPr marL="0" indent="0" algn="l" rtl="0">
              <a:buNone/>
            </a:pPr>
            <a:r>
              <a:rPr lang="en-US" sz="3600" dirty="0" smtClean="0"/>
              <a:t>should be self explanatory </a:t>
            </a:r>
          </a:p>
          <a:p>
            <a:pPr marL="0" indent="0" algn="l" rtl="0">
              <a:buNone/>
            </a:pPr>
            <a:r>
              <a:rPr lang="en-US" sz="3600" dirty="0" smtClean="0"/>
              <a:t>about </a:t>
            </a:r>
            <a:r>
              <a:rPr lang="en-US" sz="3600" b="1" dirty="0" smtClean="0"/>
              <a:t>what </a:t>
            </a:r>
            <a:r>
              <a:rPr lang="en-US" sz="3600" dirty="0" smtClean="0"/>
              <a:t>it does, </a:t>
            </a:r>
          </a:p>
          <a:p>
            <a:pPr marL="0" indent="0" algn="l" rtl="0">
              <a:buNone/>
            </a:pPr>
            <a:r>
              <a:rPr lang="en-US" sz="3600" dirty="0" smtClean="0"/>
              <a:t>even if we don’t understand </a:t>
            </a:r>
            <a:r>
              <a:rPr lang="en-US" sz="3600" b="1" dirty="0" smtClean="0"/>
              <a:t>how</a:t>
            </a:r>
            <a:endParaRPr lang="en-US" sz="3600" dirty="0" smtClean="0"/>
          </a:p>
          <a:p>
            <a:pPr marL="0" indent="0" algn="l" rtl="0">
              <a:buNone/>
            </a:pPr>
            <a:endParaRPr lang="en-US" sz="3600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01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2 be a good programmer? </a:t>
            </a:r>
            <a:r>
              <a:rPr lang="en-US" dirty="0" smtClean="0">
                <a:sym typeface="Wingdings" pitchFamily="2" charset="2"/>
              </a:rPr>
              <a:t>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8153400" cy="500553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Don’t make things complex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Write code both for humans and computers 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 </a:t>
            </a:r>
            <a:r>
              <a:rPr lang="en-US" dirty="0" smtClean="0"/>
              <a:t>Write a story that is easy to understand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 </a:t>
            </a:r>
            <a:r>
              <a:rPr lang="en-US" dirty="0" smtClean="0"/>
              <a:t>Think before you write code 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 </a:t>
            </a:r>
            <a:r>
              <a:rPr lang="en-US" dirty="0" smtClean="0"/>
              <a:t>Break </a:t>
            </a:r>
            <a:r>
              <a:rPr lang="en-US" dirty="0"/>
              <a:t>problems </a:t>
            </a:r>
            <a:r>
              <a:rPr lang="en-US" dirty="0" smtClean="0"/>
              <a:t>down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B868A-C65C-452B-BEB5-2F2A0A789364}" type="slidenum">
              <a:rPr lang="he-IL" smtClean="0"/>
              <a:pPr/>
              <a:t>2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53545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206188" y="228600"/>
            <a:ext cx="8915400" cy="914400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Refactoring</a:t>
            </a:r>
          </a:p>
        </p:txBody>
      </p:sp>
      <p:sp>
        <p:nvSpPr>
          <p:cNvPr id="49154" name="מציין מיקום של מספר שקופית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66E8D9A7-1391-42F1-BAB6-9632606B1A79}" type="slidenum">
              <a:rPr lang="he-IL" smtClean="0"/>
              <a:pPr/>
              <a:t>20</a:t>
            </a:fld>
            <a:endParaRPr lang="en-US" smtClean="0"/>
          </a:p>
        </p:txBody>
      </p:sp>
      <p:sp>
        <p:nvSpPr>
          <p:cNvPr id="49156" name="Rectangle 3"/>
          <p:cNvSpPr>
            <a:spLocks noGrp="1" noChangeArrowheads="1"/>
          </p:cNvSpPr>
          <p:nvPr>
            <p:ph sz="quarter" idx="1"/>
            <p:custDataLst>
              <p:tags r:id="rId4"/>
            </p:custDataLst>
          </p:nvPr>
        </p:nvSpPr>
        <p:spPr>
          <a:xfrm>
            <a:off x="76200" y="1981200"/>
            <a:ext cx="8915400" cy="4114800"/>
          </a:xfrm>
        </p:spPr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sz="3600" dirty="0" smtClean="0"/>
              <a:t>Rewriting your code to improve style is  very important</a:t>
            </a:r>
          </a:p>
          <a:p>
            <a:pPr marL="0" indent="0" algn="l" rtl="0">
              <a:buNone/>
            </a:pPr>
            <a:endParaRPr lang="en-US" sz="3600" dirty="0" smtClean="0"/>
          </a:p>
          <a:p>
            <a:pPr marL="0" indent="0" algn="l" rtl="0">
              <a:buNone/>
            </a:pPr>
            <a:r>
              <a:rPr lang="en-US" sz="3600" dirty="0" smtClean="0"/>
              <a:t>More on this later</a:t>
            </a:r>
          </a:p>
          <a:p>
            <a:pPr marL="0" indent="0" algn="l" rtl="0">
              <a:buNone/>
            </a:pPr>
            <a:endParaRPr lang="en-US" sz="3600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894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Style recap</a:t>
            </a:r>
          </a:p>
        </p:txBody>
      </p:sp>
      <p:sp>
        <p:nvSpPr>
          <p:cNvPr id="50178" name="מציין מיקום של מספר שקופית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2D9AEA8E-80FC-4B13-AD02-D4CC784702C3}" type="slidenum">
              <a:rPr lang="he-IL" smtClean="0"/>
              <a:pPr/>
              <a:t>21</a:t>
            </a:fld>
            <a:endParaRPr lang="en-US" smtClean="0"/>
          </a:p>
        </p:txBody>
      </p:sp>
      <p:sp>
        <p:nvSpPr>
          <p:cNvPr id="50180" name="Rectangle 3"/>
          <p:cNvSpPr>
            <a:spLocks noGrp="1" noChangeArrowheads="1"/>
          </p:cNvSpPr>
          <p:nvPr>
            <p:ph sz="quarter" idx="1"/>
            <p:custDataLst>
              <p:tags r:id="rId4"/>
            </p:custDataLst>
          </p:nvPr>
        </p:nvSpPr>
        <p:spPr>
          <a:xfrm>
            <a:off x="304800" y="1524000"/>
            <a:ext cx="8534400" cy="5715000"/>
          </a:xfrm>
        </p:spPr>
        <p:txBody>
          <a:bodyPr>
            <a:normAutofit/>
          </a:bodyPr>
          <a:lstStyle/>
          <a:p>
            <a:pPr lvl="1"/>
            <a:r>
              <a:rPr lang="en-US" sz="3600" dirty="0" smtClean="0"/>
              <a:t>Descriptive names</a:t>
            </a:r>
          </a:p>
          <a:p>
            <a:pPr lvl="1"/>
            <a:r>
              <a:rPr lang="en-US" sz="3600" dirty="0" smtClean="0"/>
              <a:t>Clarity in expressions</a:t>
            </a:r>
          </a:p>
          <a:p>
            <a:pPr lvl="1"/>
            <a:r>
              <a:rPr lang="en-US" sz="3600" dirty="0" smtClean="0"/>
              <a:t>Straightforward flow</a:t>
            </a:r>
          </a:p>
          <a:p>
            <a:pPr lvl="1"/>
            <a:r>
              <a:rPr lang="en-US" sz="3600" dirty="0" smtClean="0"/>
              <a:t>Readability of code &amp; comments</a:t>
            </a:r>
          </a:p>
          <a:p>
            <a:pPr lvl="1"/>
            <a:r>
              <a:rPr lang="en-US" sz="3600" dirty="0" smtClean="0"/>
              <a:t>Consistent conventions &amp; idioms</a:t>
            </a:r>
          </a:p>
          <a:p>
            <a:pPr lvl="1"/>
            <a:r>
              <a:rPr lang="en-US" sz="3600" dirty="0" smtClean="0"/>
              <a:t>Refactor to improve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141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Why Bother?</a:t>
            </a:r>
          </a:p>
        </p:txBody>
      </p:sp>
      <p:sp>
        <p:nvSpPr>
          <p:cNvPr id="51202" name="מציין מיקום של מספר שקופית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5AD66D51-0265-43B5-A670-D8AFBBC2E2DC}" type="slidenum">
              <a:rPr lang="he-IL" smtClean="0"/>
              <a:pPr/>
              <a:t>22</a:t>
            </a:fld>
            <a:endParaRPr lang="en-US" smtClean="0"/>
          </a:p>
        </p:txBody>
      </p:sp>
      <p:sp>
        <p:nvSpPr>
          <p:cNvPr id="51204" name="Rectangle 3"/>
          <p:cNvSpPr>
            <a:spLocks noGrp="1" noChangeArrowheads="1"/>
          </p:cNvSpPr>
          <p:nvPr>
            <p:ph sz="quarter"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b="1" dirty="0" smtClean="0"/>
              <a:t>Good style:</a:t>
            </a:r>
          </a:p>
          <a:p>
            <a:pPr lvl="1"/>
            <a:r>
              <a:rPr lang="en-US" dirty="0" smtClean="0"/>
              <a:t>Easy to understand code</a:t>
            </a:r>
          </a:p>
          <a:p>
            <a:pPr lvl="1"/>
            <a:r>
              <a:rPr lang="en-US" dirty="0" smtClean="0"/>
              <a:t>Smaller &amp; polished</a:t>
            </a:r>
          </a:p>
          <a:p>
            <a:pPr lvl="1"/>
            <a:r>
              <a:rPr lang="en-US" dirty="0" smtClean="0"/>
              <a:t>Makes errors apparent</a:t>
            </a:r>
          </a:p>
          <a:p>
            <a:endParaRPr lang="en-US" dirty="0" smtClean="0"/>
          </a:p>
          <a:p>
            <a:r>
              <a:rPr lang="en-US" b="1" dirty="0" smtClean="0"/>
              <a:t>Sloppy style </a:t>
            </a:r>
            <a:r>
              <a:rPr lang="en-US" b="1" dirty="0" smtClean="0">
                <a:sym typeface="Wingdings" pitchFamily="2" charset="2"/>
              </a:rPr>
              <a:t>bad code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Hard to read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Broken flow 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Harder to find errors &amp; correct them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525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כותרת משנה 3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Assert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578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2F5D4B33-8335-4E5B-AE3F-59E2467D6A1C}" type="slidenum">
              <a:rPr/>
              <a:pPr lvl="0"/>
              <a:t>24</a:t>
            </a:fld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177840" y="2260953"/>
            <a:ext cx="8283960" cy="2453814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i="0" u="none" strike="noStrike" baseline="0" dirty="0">
                <a:ln>
                  <a:noFill/>
                </a:ln>
                <a:solidFill>
                  <a:srgbClr val="008000"/>
                </a:solidFill>
                <a:latin typeface="Arial" pitchFamily="34"/>
                <a:ea typeface="Arial" pitchFamily="34"/>
                <a:cs typeface="Arial" pitchFamily="34"/>
              </a:rPr>
              <a:t>Use for: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i="0" u="none" strike="noStrike" baseline="0" dirty="0">
                <a:ln>
                  <a:noFill/>
                </a:ln>
                <a:solidFill>
                  <a:srgbClr val="008000"/>
                </a:solidFill>
                <a:latin typeface="Arial" pitchFamily="34"/>
                <a:ea typeface="Arial" pitchFamily="34"/>
                <a:cs typeface="Arial" pitchFamily="34"/>
              </a:rPr>
              <a:t> Catching bugs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3200" b="1" i="0" u="none" strike="noStrike" baseline="0" dirty="0">
              <a:ln>
                <a:noFill/>
              </a:ln>
              <a:solidFill>
                <a:srgbClr val="0000FF"/>
              </a:solidFill>
              <a:latin typeface="Arial" pitchFamily="34"/>
              <a:ea typeface="Arial" pitchFamily="34"/>
              <a:cs typeface="Arial" pitchFamily="34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i="0" u="none" strike="noStrike" baseline="0" dirty="0">
                <a:ln>
                  <a:noFill/>
                </a:ln>
                <a:solidFill>
                  <a:srgbClr val="FF0000"/>
                </a:solidFill>
                <a:latin typeface="Arial" pitchFamily="34"/>
                <a:ea typeface="Arial" pitchFamily="34"/>
                <a:cs typeface="Arial" pitchFamily="34"/>
              </a:rPr>
              <a:t>Don't use for: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>
                <a:tab pos="0" algn="l"/>
                <a:tab pos="914400" algn="l"/>
                <a:tab pos="1828800" algn="l"/>
                <a:tab pos="2743199" algn="l"/>
                <a:tab pos="3657600" algn="l"/>
                <a:tab pos="4572000" algn="l"/>
                <a:tab pos="5486399" algn="l"/>
                <a:tab pos="6400799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200" b="1" i="0" u="none" strike="noStrike" baseline="0" dirty="0">
                <a:ln>
                  <a:noFill/>
                </a:ln>
                <a:solidFill>
                  <a:srgbClr val="FF0000"/>
                </a:solidFill>
                <a:latin typeface="Arial" pitchFamily="34"/>
                <a:ea typeface="Arial" pitchFamily="34"/>
                <a:cs typeface="Arial" pitchFamily="34"/>
              </a:rPr>
              <a:t> </a:t>
            </a:r>
            <a:r>
              <a:rPr lang="en-US" sz="3200" b="1" i="0" u="none" strike="noStrike" baseline="0" dirty="0" smtClean="0">
                <a:ln>
                  <a:noFill/>
                </a:ln>
                <a:solidFill>
                  <a:srgbClr val="FF0000"/>
                </a:solidFill>
                <a:latin typeface="Arial" pitchFamily="34"/>
                <a:ea typeface="Arial" pitchFamily="34"/>
                <a:cs typeface="Arial" pitchFamily="34"/>
              </a:rPr>
              <a:t>checking </a:t>
            </a:r>
            <a:r>
              <a:rPr lang="en-US" sz="3200" b="1" i="0" u="none" strike="noStrike" baseline="0" dirty="0">
                <a:ln>
                  <a:noFill/>
                </a:ln>
                <a:solidFill>
                  <a:srgbClr val="FF0000"/>
                </a:solidFill>
                <a:latin typeface="Arial" pitchFamily="34"/>
                <a:ea typeface="Arial" pitchFamily="34"/>
                <a:cs typeface="Arial" pitchFamily="34"/>
              </a:rPr>
              <a:t>user input</a:t>
            </a:r>
            <a:r>
              <a:rPr lang="en-US" sz="3200" b="1" i="0" u="none" strike="noStrike" baseline="0" dirty="0" smtClean="0">
                <a:ln>
                  <a:noFill/>
                </a:ln>
                <a:solidFill>
                  <a:srgbClr val="FF0000"/>
                </a:solidFill>
                <a:latin typeface="Arial" pitchFamily="34"/>
                <a:ea typeface="Arial" pitchFamily="34"/>
                <a:cs typeface="Arial" pitchFamily="34"/>
              </a:rPr>
              <a:t>, memory</a:t>
            </a:r>
            <a:r>
              <a:rPr lang="en-US" sz="3200" b="1" i="0" u="none" strike="noStrike" dirty="0" smtClean="0">
                <a:ln>
                  <a:noFill/>
                </a:ln>
                <a:solidFill>
                  <a:srgbClr val="FF0000"/>
                </a:solidFill>
                <a:latin typeface="Arial" pitchFamily="34"/>
                <a:ea typeface="Arial" pitchFamily="34"/>
                <a:cs typeface="Arial" pitchFamily="34"/>
              </a:rPr>
              <a:t> request</a:t>
            </a:r>
            <a:r>
              <a:rPr lang="en-US" sz="3200" b="1" i="0" u="none" strike="noStrike" baseline="0" dirty="0" smtClean="0">
                <a:ln>
                  <a:noFill/>
                </a:ln>
                <a:solidFill>
                  <a:srgbClr val="FF0000"/>
                </a:solidFill>
                <a:latin typeface="Arial" pitchFamily="34"/>
                <a:ea typeface="Arial" pitchFamily="34"/>
                <a:cs typeface="Arial" pitchFamily="34"/>
              </a:rPr>
              <a:t>...</a:t>
            </a:r>
            <a:endParaRPr lang="en-US" sz="3200" b="1" i="0" u="none" strike="noStrike" baseline="0" dirty="0">
              <a:ln>
                <a:noFill/>
              </a:ln>
              <a:solidFill>
                <a:srgbClr val="FF0000"/>
              </a:solidFill>
              <a:latin typeface="Arial" pitchFamily="34"/>
              <a:ea typeface="Arial" pitchFamily="34"/>
              <a:cs typeface="Arial" pitchFamily="34"/>
            </a:endParaRPr>
          </a:p>
        </p:txBody>
      </p:sp>
      <p:sp>
        <p:nvSpPr>
          <p:cNvPr id="5" name=" 1"/>
          <p:cNvSpPr txBox="1">
            <a:spLocks/>
          </p:cNvSpPr>
          <p:nvPr/>
        </p:nvSpPr>
        <p:spPr>
          <a:xfrm>
            <a:off x="177840" y="541587"/>
            <a:ext cx="8765640" cy="754053"/>
          </a:xfrm>
          <a:prstGeom prst="rect">
            <a:avLst/>
          </a:prstGeom>
        </p:spPr>
        <p:txBody>
          <a:bodyPr wrap="square" bIns="91440" anchor="b" anchorCtr="0">
            <a:sp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mtClean="0"/>
              <a:t>assert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08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assert</a:t>
            </a:r>
            <a:endParaRPr lang="en-US" dirty="0"/>
          </a:p>
        </p:txBody>
      </p:sp>
      <p:sp>
        <p:nvSpPr>
          <p:cNvPr id="4" name="מציין מיקום של מספר שקופית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F8A0E61D-2C46-49A9-8147-3B4DFFD29DBF}" type="slidenum">
              <a:rPr lang="he-IL" smtClean="0"/>
              <a:pPr/>
              <a:t>25</a:t>
            </a:fld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pPr>
              <a:lnSpc>
                <a:spcPct val="140000"/>
              </a:lnSpc>
            </a:pPr>
            <a:r>
              <a:rPr lang="en-US" dirty="0">
                <a:solidFill>
                  <a:srgbClr val="0000FF"/>
                </a:solidFill>
                <a:latin typeface="Consolas"/>
              </a:rPr>
              <a:t>#include</a:t>
            </a:r>
            <a:r>
              <a:rPr lang="en-US" dirty="0">
                <a:solidFill>
                  <a:srgbClr val="000000"/>
                </a:solidFill>
                <a:latin typeface="Consolas"/>
              </a:rPr>
              <a:t> </a:t>
            </a:r>
            <a:r>
              <a:rPr lang="en-US" dirty="0" smtClean="0">
                <a:solidFill>
                  <a:srgbClr val="800000"/>
                </a:solidFill>
                <a:latin typeface="Consolas"/>
              </a:rPr>
              <a:t>&lt;</a:t>
            </a:r>
            <a:r>
              <a:rPr lang="en-US" dirty="0" err="1" smtClean="0">
                <a:solidFill>
                  <a:srgbClr val="800000"/>
                </a:solidFill>
                <a:latin typeface="Consolas"/>
              </a:rPr>
              <a:t>cassert</a:t>
            </a:r>
            <a:r>
              <a:rPr lang="en-US" dirty="0" smtClean="0">
                <a:solidFill>
                  <a:srgbClr val="800000"/>
                </a:solidFill>
                <a:latin typeface="Consolas"/>
              </a:rPr>
              <a:t>&gt;</a:t>
            </a:r>
            <a:r>
              <a:rPr lang="en-US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dirty="0">
                <a:solidFill>
                  <a:srgbClr val="000000"/>
                </a:solidFill>
                <a:latin typeface="Consolas"/>
              </a:rPr>
              <a:t/>
            </a:r>
            <a:br>
              <a:rPr lang="en-US" dirty="0">
                <a:solidFill>
                  <a:srgbClr val="000000"/>
                </a:solidFill>
                <a:latin typeface="Consolas"/>
              </a:rPr>
            </a:br>
            <a:r>
              <a:rPr lang="en-US" dirty="0">
                <a:solidFill>
                  <a:srgbClr val="008000"/>
                </a:solidFill>
                <a:latin typeface="Consolas"/>
              </a:rPr>
              <a:t>// </a:t>
            </a:r>
            <a:r>
              <a:rPr lang="en-US" dirty="0" err="1">
                <a:solidFill>
                  <a:srgbClr val="008000"/>
                </a:solidFill>
                <a:latin typeface="Consolas"/>
              </a:rPr>
              <a:t>Sqrt</a:t>
            </a:r>
            <a:r>
              <a:rPr lang="en-US" dirty="0">
                <a:solidFill>
                  <a:srgbClr val="008000"/>
                </a:solidFill>
                <a:latin typeface="Consolas"/>
              </a:rPr>
              <a:t>(x) - compute square root of x </a:t>
            </a:r>
            <a:br>
              <a:rPr lang="en-US" dirty="0">
                <a:solidFill>
                  <a:srgbClr val="008000"/>
                </a:solidFill>
                <a:latin typeface="Consolas"/>
              </a:rPr>
            </a:br>
            <a:r>
              <a:rPr lang="en-US" dirty="0">
                <a:solidFill>
                  <a:srgbClr val="008000"/>
                </a:solidFill>
                <a:latin typeface="Consolas"/>
              </a:rPr>
              <a:t>// Assumption: x  non-negative </a:t>
            </a:r>
            <a:br>
              <a:rPr lang="en-US" dirty="0">
                <a:solidFill>
                  <a:srgbClr val="008000"/>
                </a:solidFill>
                <a:latin typeface="Consolas"/>
              </a:rPr>
            </a:br>
            <a:r>
              <a:rPr lang="en-US" dirty="0">
                <a:solidFill>
                  <a:srgbClr val="0000FF"/>
                </a:solidFill>
                <a:latin typeface="Consolas"/>
              </a:rPr>
              <a:t>double</a:t>
            </a:r>
            <a:r>
              <a:rPr lang="en-US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/>
              </a:rPr>
              <a:t>sqrt</a:t>
            </a:r>
            <a:r>
              <a:rPr lang="en-US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dirty="0">
                <a:solidFill>
                  <a:srgbClr val="0000FF"/>
                </a:solidFill>
                <a:latin typeface="Consolas"/>
              </a:rPr>
              <a:t>double</a:t>
            </a:r>
            <a:r>
              <a:rPr lang="en-US" dirty="0">
                <a:solidFill>
                  <a:srgbClr val="000000"/>
                </a:solidFill>
                <a:latin typeface="Consolas"/>
              </a:rPr>
              <a:t> x ) </a:t>
            </a:r>
            <a:br>
              <a:rPr lang="en-US" dirty="0">
                <a:solidFill>
                  <a:srgbClr val="000000"/>
                </a:solidFill>
                <a:latin typeface="Consolas"/>
              </a:rPr>
            </a:br>
            <a:r>
              <a:rPr lang="en-US" dirty="0">
                <a:solidFill>
                  <a:srgbClr val="000000"/>
                </a:solidFill>
                <a:latin typeface="Consolas"/>
              </a:rPr>
              <a:t>{ </a:t>
            </a:r>
            <a:br>
              <a:rPr lang="en-US" dirty="0">
                <a:solidFill>
                  <a:srgbClr val="000000"/>
                </a:solidFill>
                <a:latin typeface="Consolas"/>
              </a:rPr>
            </a:br>
            <a:r>
              <a:rPr lang="en-US" dirty="0">
                <a:solidFill>
                  <a:srgbClr val="000000"/>
                </a:solidFill>
                <a:latin typeface="Consolas"/>
              </a:rPr>
              <a:t>   assert( x &gt;= </a:t>
            </a:r>
            <a:r>
              <a:rPr lang="en-US" dirty="0">
                <a:solidFill>
                  <a:srgbClr val="800080"/>
                </a:solidFill>
                <a:latin typeface="Consolas"/>
              </a:rPr>
              <a:t>0</a:t>
            </a:r>
            <a:r>
              <a:rPr lang="en-US" dirty="0">
                <a:solidFill>
                  <a:srgbClr val="000000"/>
                </a:solidFill>
                <a:latin typeface="Consolas"/>
              </a:rPr>
              <a:t> </a:t>
            </a:r>
            <a:r>
              <a:rPr lang="en-US" dirty="0" smtClean="0">
                <a:solidFill>
                  <a:srgbClr val="000000"/>
                </a:solidFill>
                <a:latin typeface="Consolas"/>
              </a:rPr>
              <a:t>);</a:t>
            </a:r>
            <a:r>
              <a:rPr lang="en-US" dirty="0" smtClean="0">
                <a:solidFill>
                  <a:srgbClr val="008000"/>
                </a:solidFill>
                <a:latin typeface="Consolas"/>
              </a:rPr>
              <a:t> </a:t>
            </a:r>
            <a:r>
              <a:rPr lang="en-US" dirty="0">
                <a:solidFill>
                  <a:srgbClr val="008000"/>
                </a:solidFill>
                <a:latin typeface="Consolas"/>
              </a:rPr>
              <a:t/>
            </a:r>
            <a:br>
              <a:rPr lang="en-US" dirty="0">
                <a:solidFill>
                  <a:srgbClr val="008000"/>
                </a:solidFill>
                <a:latin typeface="Consolas"/>
              </a:rPr>
            </a:br>
            <a:r>
              <a:rPr lang="en-US" dirty="0" smtClean="0"/>
              <a:t>…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299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assert</a:t>
            </a:r>
            <a:endParaRPr lang="en-US" dirty="0"/>
          </a:p>
        </p:txBody>
      </p:sp>
      <p:sp>
        <p:nvSpPr>
          <p:cNvPr id="4" name="מציין מיקום של מספר שקופית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1D2DC4DE-475B-4DF4-B14F-2568D77FDBA7}" type="slidenum">
              <a:rPr lang="he-IL" smtClean="0"/>
              <a:pPr/>
              <a:t>26</a:t>
            </a:fld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en-US" sz="3600" dirty="0" smtClean="0"/>
          </a:p>
          <a:p>
            <a:pPr lvl="1">
              <a:buFont typeface="Arial" pitchFamily="34" charset="0"/>
              <a:buChar char="•"/>
            </a:pPr>
            <a:r>
              <a:rPr lang="en-US" sz="3600" dirty="0" smtClean="0"/>
              <a:t>Declare implicit assumptions</a:t>
            </a:r>
          </a:p>
          <a:p>
            <a:pPr lvl="1">
              <a:buFont typeface="Arial" pitchFamily="34" charset="0"/>
              <a:buChar char="•"/>
            </a:pPr>
            <a:r>
              <a:rPr lang="en-US" sz="3600" dirty="0" smtClean="0"/>
              <a:t>Sanity checks in code</a:t>
            </a:r>
          </a:p>
          <a:p>
            <a:pPr lvl="1">
              <a:buFont typeface="Arial" pitchFamily="34" charset="0"/>
              <a:buChar char="•"/>
            </a:pPr>
            <a:r>
              <a:rPr lang="en-US" sz="3600" dirty="0" smtClean="0"/>
              <a:t>Check for violations during debugging/testing</a:t>
            </a:r>
          </a:p>
          <a:p>
            <a:endParaRPr lang="en-US" sz="3600" dirty="0" smtClean="0"/>
          </a:p>
          <a:p>
            <a:endParaRPr lang="en-US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204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Compiling Warnings and Sanitizers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504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04800" y="274638"/>
            <a:ext cx="8534400" cy="1096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Compiling warnings, sanitizers – </a:t>
            </a:r>
            <a:br>
              <a:rPr lang="en-US" dirty="0" smtClean="0"/>
            </a:br>
            <a:r>
              <a:rPr lang="en-US" dirty="0" smtClean="0"/>
              <a:t>legal but probably a bug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B25E444F-DD68-4E0B-9CEF-39E2C71790DD}" type="slidenum">
              <a:rPr lang="he-IL" smtClean="0"/>
              <a:pPr>
                <a:defRPr/>
              </a:pPr>
              <a:t>28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304800" y="1524000"/>
            <a:ext cx="8534400" cy="5715000"/>
          </a:xfrm>
        </p:spPr>
        <p:txBody>
          <a:bodyPr/>
          <a:lstStyle/>
          <a:p>
            <a:r>
              <a:rPr lang="en-US" dirty="0" smtClean="0"/>
              <a:t>Add “-Wall” flag to catch things like this:</a:t>
            </a:r>
          </a:p>
          <a:p>
            <a:pPr lvl="0">
              <a:lnSpc>
                <a:spcPct val="90000"/>
              </a:lnSpc>
              <a:spcBef>
                <a:spcPts val="499"/>
              </a:spcBef>
              <a:spcAft>
                <a:spcPts val="499"/>
              </a:spcAft>
              <a:tabLst>
                <a:tab pos="342720" algn="l"/>
                <a:tab pos="914040" algn="l"/>
                <a:tab pos="1828439" algn="l"/>
                <a:tab pos="2742839" algn="l"/>
                <a:tab pos="3657239" algn="l"/>
                <a:tab pos="4571639" algn="l"/>
                <a:tab pos="5486040" algn="l"/>
                <a:tab pos="6400440" algn="l"/>
                <a:tab pos="7314840" algn="l"/>
                <a:tab pos="8229240" algn="l"/>
                <a:tab pos="9143640" algn="l"/>
                <a:tab pos="10058040" algn="l"/>
              </a:tabLst>
            </a:pPr>
            <a:r>
              <a:rPr lang="en-US" dirty="0">
                <a:solidFill>
                  <a:srgbClr val="FF0000"/>
                </a:solidFill>
              </a:rPr>
              <a:t>if (</a:t>
            </a:r>
            <a:r>
              <a:rPr lang="en-US" dirty="0" err="1">
                <a:solidFill>
                  <a:srgbClr val="FF0000"/>
                </a:solidFill>
              </a:rPr>
              <a:t>i</a:t>
            </a:r>
            <a:r>
              <a:rPr lang="en-US" dirty="0">
                <a:solidFill>
                  <a:srgbClr val="FF0000"/>
                </a:solidFill>
              </a:rPr>
              <a:t>=3) { 	//bug, we meant </a:t>
            </a:r>
            <a:r>
              <a:rPr lang="en-US" dirty="0" err="1" smtClean="0">
                <a:solidFill>
                  <a:srgbClr val="FF0000"/>
                </a:solidFill>
              </a:rPr>
              <a:t>i</a:t>
            </a:r>
            <a:r>
              <a:rPr lang="en-US" dirty="0" smtClean="0">
                <a:solidFill>
                  <a:srgbClr val="FF0000"/>
                </a:solidFill>
              </a:rPr>
              <a:t>==</a:t>
            </a:r>
            <a:r>
              <a:rPr lang="en-US" dirty="0">
                <a:solidFill>
                  <a:srgbClr val="FF0000"/>
                </a:solidFill>
              </a:rPr>
              <a:t>3</a:t>
            </a:r>
          </a:p>
          <a:p>
            <a:pPr lvl="0">
              <a:lnSpc>
                <a:spcPct val="90000"/>
              </a:lnSpc>
              <a:spcBef>
                <a:spcPts val="499"/>
              </a:spcBef>
              <a:spcAft>
                <a:spcPts val="499"/>
              </a:spcAft>
              <a:tabLst>
                <a:tab pos="342720" algn="l"/>
                <a:tab pos="914040" algn="l"/>
                <a:tab pos="1828439" algn="l"/>
                <a:tab pos="2742839" algn="l"/>
                <a:tab pos="3657239" algn="l"/>
                <a:tab pos="4571639" algn="l"/>
                <a:tab pos="5486040" algn="l"/>
                <a:tab pos="6400440" algn="l"/>
                <a:tab pos="7314840" algn="l"/>
                <a:tab pos="8229240" algn="l"/>
                <a:tab pos="9143640" algn="l"/>
                <a:tab pos="10058040" algn="l"/>
              </a:tabLst>
            </a:pPr>
            <a:r>
              <a:rPr lang="en-US" dirty="0">
                <a:solidFill>
                  <a:srgbClr val="FF0000"/>
                </a:solidFill>
              </a:rPr>
              <a:t>	…</a:t>
            </a:r>
          </a:p>
          <a:p>
            <a:pPr lvl="0">
              <a:lnSpc>
                <a:spcPct val="90000"/>
              </a:lnSpc>
              <a:spcBef>
                <a:spcPts val="499"/>
              </a:spcBef>
              <a:spcAft>
                <a:spcPts val="499"/>
              </a:spcAft>
            </a:pPr>
            <a:r>
              <a:rPr lang="en-US" dirty="0" smtClean="0">
                <a:solidFill>
                  <a:srgbClr val="FF0000"/>
                </a:solidFill>
              </a:rPr>
              <a:t>}</a:t>
            </a:r>
          </a:p>
          <a:p>
            <a:pPr marL="457200" indent="-457200">
              <a:buFont typeface="Arial" pitchFamily="34" charset="0"/>
              <a:buChar char="•"/>
            </a:pPr>
            <a:endParaRPr lang="he-IL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889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כותרת משנה 3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endParaRPr lang="he-IL" dirty="0"/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Test Driven Development using Unit Testing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193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2 be a good programmer? </a:t>
            </a:r>
            <a:r>
              <a:rPr lang="en-US" dirty="0" smtClean="0">
                <a:sym typeface="Wingdings" pitchFamily="2" charset="2"/>
              </a:rPr>
              <a:t></a:t>
            </a:r>
            <a:endParaRPr lang="he-IL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8153400" cy="500553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Write </a:t>
            </a:r>
            <a:r>
              <a:rPr lang="en-US" dirty="0"/>
              <a:t>code that is </a:t>
            </a:r>
            <a:r>
              <a:rPr lang="en-US" b="1" dirty="0" smtClean="0"/>
              <a:t>easy</a:t>
            </a:r>
            <a:r>
              <a:rPr lang="en-US" dirty="0" smtClean="0"/>
              <a:t> </a:t>
            </a:r>
            <a:r>
              <a:rPr lang="en-US" dirty="0"/>
              <a:t>to use </a:t>
            </a:r>
            <a:r>
              <a:rPr lang="en-US" b="1" dirty="0" smtClean="0"/>
              <a:t>correctly</a:t>
            </a:r>
            <a:r>
              <a:rPr lang="en-US" dirty="0" smtClean="0"/>
              <a:t> and </a:t>
            </a:r>
            <a:r>
              <a:rPr lang="en-US" b="1" dirty="0" smtClean="0"/>
              <a:t>hard</a:t>
            </a:r>
            <a:r>
              <a:rPr lang="en-US" dirty="0" smtClean="0"/>
              <a:t> </a:t>
            </a:r>
            <a:r>
              <a:rPr lang="en-US" dirty="0"/>
              <a:t>to use </a:t>
            </a:r>
            <a:r>
              <a:rPr lang="en-US" b="1" dirty="0" smtClean="0"/>
              <a:t>incorrectly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Document </a:t>
            </a:r>
            <a:r>
              <a:rPr lang="en-US" dirty="0"/>
              <a:t>before implementation: </a:t>
            </a:r>
            <a:endParaRPr lang="en-US" dirty="0" smtClean="0"/>
          </a:p>
          <a:p>
            <a:r>
              <a:rPr lang="en-US" dirty="0" smtClean="0"/>
              <a:t>	unpleasant </a:t>
            </a:r>
            <a:r>
              <a:rPr lang="en-US" dirty="0"/>
              <a:t>to describe </a:t>
            </a:r>
            <a:r>
              <a:rPr lang="en-US" dirty="0" smtClean="0">
                <a:sym typeface="Wingdings" panose="05000000000000000000" pitchFamily="2" charset="2"/>
              </a:rPr>
              <a:t></a:t>
            </a:r>
            <a:r>
              <a:rPr lang="en-US" dirty="0" smtClean="0"/>
              <a:t> unpleasant </a:t>
            </a:r>
            <a:r>
              <a:rPr lang="en-US" dirty="0"/>
              <a:t>to </a:t>
            </a:r>
            <a:r>
              <a:rPr lang="en-US" dirty="0" smtClean="0"/>
              <a:t>code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Test </a:t>
            </a:r>
            <a:r>
              <a:rPr lang="en-US" dirty="0"/>
              <a:t>before implementation: </a:t>
            </a:r>
            <a:endParaRPr lang="en-US" dirty="0" smtClean="0"/>
          </a:p>
          <a:p>
            <a:r>
              <a:rPr lang="en-US" dirty="0"/>
              <a:t>	</a:t>
            </a:r>
            <a:r>
              <a:rPr lang="en-US" dirty="0" smtClean="0"/>
              <a:t>unpleasant </a:t>
            </a:r>
            <a:r>
              <a:rPr lang="en-US" dirty="0"/>
              <a:t>to </a:t>
            </a:r>
            <a:r>
              <a:rPr lang="en-US" dirty="0" smtClean="0"/>
              <a:t>test </a:t>
            </a:r>
            <a:r>
              <a:rPr lang="en-US" dirty="0" smtClean="0">
                <a:sym typeface="Wingdings" panose="05000000000000000000" pitchFamily="2" charset="2"/>
              </a:rPr>
              <a:t></a:t>
            </a:r>
            <a:r>
              <a:rPr lang="en-US" dirty="0" smtClean="0"/>
              <a:t> unpleasant </a:t>
            </a:r>
            <a:r>
              <a:rPr lang="en-US" dirty="0"/>
              <a:t>to </a:t>
            </a:r>
            <a:r>
              <a:rPr lang="en-US" dirty="0" smtClean="0"/>
              <a:t>code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More…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B868A-C65C-452B-BEB5-2F2A0A789364}" type="slidenum">
              <a:rPr lang="he-IL" smtClean="0"/>
              <a:pPr/>
              <a:t>3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84484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The Testing Problems</a:t>
            </a:r>
            <a:endParaRPr lang="en-GB" altLang="zh-CN" sz="3200" dirty="0">
              <a:ea typeface="宋体" pitchFamily="2" charset="-122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447800"/>
            <a:ext cx="15240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524000"/>
            <a:ext cx="1905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5715000" y="2667000"/>
            <a:ext cx="232627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defTabSz="914400" rtl="0">
              <a:buClrTx/>
              <a:buSzTx/>
              <a:buFontTx/>
              <a:buNone/>
            </a:pPr>
            <a:r>
              <a:rPr lang="en-GB" altLang="zh-CN" sz="2800">
                <a:solidFill>
                  <a:srgbClr val="000000"/>
                </a:solidFill>
                <a:latin typeface="Arial" charset="0"/>
                <a:ea typeface="宋体" pitchFamily="2" charset="-122"/>
                <a:cs typeface="+mn-cs"/>
              </a:rPr>
              <a:t>programmers</a:t>
            </a:r>
            <a:endParaRPr lang="zh-CN" altLang="en-US" sz="2800">
              <a:solidFill>
                <a:srgbClr val="000000"/>
              </a:solidFill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7178" name="Line 10"/>
          <p:cNvSpPr>
            <a:spLocks noChangeShapeType="1"/>
          </p:cNvSpPr>
          <p:nvPr/>
        </p:nvSpPr>
        <p:spPr bwMode="auto">
          <a:xfrm flipH="1">
            <a:off x="2667000" y="2209800"/>
            <a:ext cx="289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 defTabSz="914400" rtl="0">
              <a:buClrTx/>
              <a:buSzTx/>
              <a:buFontTx/>
              <a:buNone/>
            </a:pPr>
            <a:endParaRPr lang="he-IL" sz="280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3336925" y="1865313"/>
            <a:ext cx="21643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defTabSz="914400" rtl="0">
              <a:buClrTx/>
              <a:buSzTx/>
              <a:buFontTx/>
              <a:buNone/>
            </a:pPr>
            <a:r>
              <a:rPr lang="en-US" altLang="zh-CN" sz="2800" dirty="0">
                <a:solidFill>
                  <a:srgbClr val="000000"/>
                </a:solidFill>
                <a:latin typeface="Arial" charset="0"/>
                <a:ea typeface="宋体" pitchFamily="2" charset="-122"/>
                <a:cs typeface="+mn-cs"/>
              </a:rPr>
              <a:t>Should write</a:t>
            </a:r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6019800" y="3276600"/>
            <a:ext cx="11858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defTabSz="914400" rtl="0">
              <a:buClrTx/>
              <a:buSzTx/>
              <a:buFontTx/>
              <a:buNone/>
            </a:pPr>
            <a:r>
              <a:rPr lang="en-US" sz="2800">
                <a:solidFill>
                  <a:srgbClr val="000000"/>
                </a:solidFill>
                <a:latin typeface="Arial" charset="0"/>
                <a:cs typeface="+mn-cs"/>
              </a:rPr>
              <a:t>   few</a:t>
            </a:r>
            <a:endParaRPr lang="zh-CN" altLang="en-US" sz="2800">
              <a:solidFill>
                <a:srgbClr val="000000"/>
              </a:solidFill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7181" name="Line 13"/>
          <p:cNvSpPr>
            <a:spLocks noChangeShapeType="1"/>
          </p:cNvSpPr>
          <p:nvPr/>
        </p:nvSpPr>
        <p:spPr bwMode="auto">
          <a:xfrm flipH="1" flipV="1">
            <a:off x="2667000" y="2438400"/>
            <a:ext cx="36576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 defTabSz="914400" rtl="0">
              <a:buClrTx/>
              <a:buSzTx/>
              <a:buFontTx/>
              <a:buNone/>
            </a:pPr>
            <a:endParaRPr lang="he-IL" sz="2800">
              <a:solidFill>
                <a:srgbClr val="000000"/>
              </a:solidFill>
              <a:latin typeface="Arial" charset="0"/>
              <a:cs typeface="+mn-cs"/>
            </a:endParaRP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4098925" y="2551113"/>
            <a:ext cx="64472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defTabSz="914400" rtl="0">
              <a:buClrTx/>
              <a:buSzTx/>
              <a:buFontTx/>
              <a:buNone/>
            </a:pPr>
            <a:r>
              <a:rPr lang="en-US" altLang="zh-CN" sz="2800">
                <a:solidFill>
                  <a:srgbClr val="000000"/>
                </a:solidFill>
                <a:latin typeface="Arial" charset="0"/>
                <a:ea typeface="宋体" pitchFamily="2" charset="-122"/>
                <a:cs typeface="+mn-cs"/>
              </a:rPr>
              <a:t>Do</a:t>
            </a: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4343400" y="3733800"/>
            <a:ext cx="13874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defTabSz="914400" rtl="0">
              <a:buClrTx/>
              <a:buSzTx/>
              <a:buFontTx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Arial" charset="0"/>
                <a:ea typeface="宋体" pitchFamily="2" charset="-122"/>
                <a:cs typeface="+mn-cs"/>
              </a:rPr>
              <a:t>Why?</a:t>
            </a: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1965325" y="4343400"/>
            <a:ext cx="53498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defTabSz="914400" rtl="0">
              <a:buClrTx/>
              <a:buSzTx/>
              <a:buFontTx/>
              <a:buNone/>
            </a:pPr>
            <a:endParaRPr lang="zh-CN" altLang="en-US" sz="2800">
              <a:solidFill>
                <a:srgbClr val="000000"/>
              </a:solidFill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1736725" y="4075113"/>
            <a:ext cx="61118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defTabSz="914400" rtl="0">
              <a:buClrTx/>
              <a:buSzTx/>
              <a:buFontTx/>
              <a:buNone/>
            </a:pPr>
            <a:endParaRPr lang="zh-CN" altLang="en-US" sz="2800">
              <a:solidFill>
                <a:srgbClr val="000000"/>
              </a:solidFill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7187" name="Text Box 19"/>
          <p:cNvSpPr txBox="1">
            <a:spLocks noChangeArrowheads="1"/>
          </p:cNvSpPr>
          <p:nvPr/>
        </p:nvSpPr>
        <p:spPr bwMode="auto">
          <a:xfrm>
            <a:off x="3962400" y="4343400"/>
            <a:ext cx="222208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algn="l" rtl="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defTabSz="914400" rtl="0">
              <a:buClrTx/>
              <a:buSzTx/>
              <a:buFontTx/>
              <a:buNone/>
            </a:pPr>
            <a:r>
              <a:rPr lang="en-US" altLang="zh-CN" sz="2800" dirty="0">
                <a:solidFill>
                  <a:srgbClr val="000000"/>
                </a:solidFill>
                <a:ea typeface="宋体" pitchFamily="2" charset="-122"/>
                <a:cs typeface="+mn-cs"/>
              </a:rPr>
              <a:t>I am so busy</a:t>
            </a:r>
          </a:p>
        </p:txBody>
      </p:sp>
      <p:sp>
        <p:nvSpPr>
          <p:cNvPr id="7188" name="Text Box 20"/>
          <p:cNvSpPr txBox="1">
            <a:spLocks noChangeArrowheads="1"/>
          </p:cNvSpPr>
          <p:nvPr/>
        </p:nvSpPr>
        <p:spPr bwMode="auto">
          <a:xfrm>
            <a:off x="3946525" y="5065713"/>
            <a:ext cx="205370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defTabSz="914400" rtl="0">
              <a:buClrTx/>
              <a:buSzTx/>
              <a:buFontTx/>
              <a:buNone/>
            </a:pPr>
            <a:r>
              <a:rPr lang="en-US" altLang="zh-CN" sz="2800" dirty="0">
                <a:solidFill>
                  <a:srgbClr val="FF6600"/>
                </a:solidFill>
                <a:latin typeface="Arial" charset="0"/>
                <a:ea typeface="宋体" pitchFamily="2" charset="-122"/>
                <a:cs typeface="+mn-cs"/>
              </a:rPr>
              <a:t>It is difficult</a:t>
            </a:r>
            <a:r>
              <a:rPr lang="en-US" altLang="zh-CN" sz="2800" dirty="0">
                <a:solidFill>
                  <a:srgbClr val="000000"/>
                </a:solidFill>
                <a:latin typeface="Arial" charset="0"/>
                <a:ea typeface="宋体" pitchFamily="2" charset="-122"/>
                <a:cs typeface="+mn-cs"/>
              </a:rPr>
              <a:t> </a:t>
            </a:r>
          </a:p>
        </p:txBody>
      </p:sp>
      <p:sp>
        <p:nvSpPr>
          <p:cNvPr id="17" name="מציין מיקום של מספר שקופית 4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0" y="6553200"/>
            <a:ext cx="304800" cy="3048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4E547B8-B805-4067-BE6C-A2DA2F897D82}" type="slidenum">
              <a:rPr kumimoji="0" lang="he-IL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93517284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3" grpId="0"/>
      <p:bldP spid="7187" grpId="0"/>
      <p:bldP spid="7188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74638"/>
            <a:ext cx="8534400" cy="1096962"/>
          </a:xfrm>
        </p:spPr>
        <p:txBody>
          <a:bodyPr>
            <a:noAutofit/>
          </a:bodyPr>
          <a:lstStyle/>
          <a:p>
            <a:r>
              <a:rPr lang="en-US" altLang="zh-CN" sz="3200" dirty="0" smtClean="0"/>
              <a:t>OK, I’ll write tests, </a:t>
            </a:r>
            <a:br>
              <a:rPr lang="en-US" altLang="zh-CN" sz="3200" dirty="0" smtClean="0"/>
            </a:br>
            <a:r>
              <a:rPr lang="en-US" altLang="zh-CN" sz="3200" dirty="0" smtClean="0"/>
              <a:t>but why a framework ?</a:t>
            </a:r>
            <a:endParaRPr lang="en-GB" altLang="zh-CN" sz="3200" dirty="0">
              <a:ea typeface="宋体" pitchFamily="2" charset="-122"/>
            </a:endParaRPr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1965325" y="4343400"/>
            <a:ext cx="53498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defTabSz="914400" rtl="0">
              <a:buClrTx/>
              <a:buSzTx/>
              <a:buFontTx/>
              <a:buNone/>
            </a:pPr>
            <a:endParaRPr lang="zh-CN" altLang="en-US">
              <a:solidFill>
                <a:srgbClr val="000000"/>
              </a:solidFill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1736725" y="4075113"/>
            <a:ext cx="61118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defTabSz="914400" rtl="0">
              <a:buClrTx/>
              <a:buSzTx/>
              <a:buFontTx/>
              <a:buNone/>
            </a:pPr>
            <a:endParaRPr lang="zh-CN" altLang="en-US">
              <a:solidFill>
                <a:srgbClr val="000000"/>
              </a:solidFill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17" name="Rectangle 16"/>
          <p:cNvSpPr>
            <a:spLocks noGrp="1" noChangeArrowheads="1"/>
          </p:cNvSpPr>
          <p:nvPr/>
        </p:nvSpPr>
        <p:spPr bwMode="auto">
          <a:xfrm>
            <a:off x="381000" y="800100"/>
            <a:ext cx="83820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endParaRPr lang="en-US" sz="2000" dirty="0"/>
          </a:p>
          <a:p>
            <a:pPr marL="0" indent="0">
              <a:lnSpc>
                <a:spcPct val="90000"/>
              </a:lnSpc>
              <a:buNone/>
            </a:pPr>
            <a:r>
              <a:rPr lang="en-US" dirty="0" smtClean="0"/>
              <a:t>Disadvantages: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sz="2800" dirty="0" smtClean="0"/>
              <a:t>I need to learn a new thing</a:t>
            </a:r>
            <a:endParaRPr lang="en-US" sz="2800" dirty="0"/>
          </a:p>
          <a:p>
            <a:pPr lvl="2">
              <a:lnSpc>
                <a:spcPct val="90000"/>
              </a:lnSpc>
            </a:pPr>
            <a:r>
              <a:rPr lang="en-US" sz="2800" i="1" dirty="0"/>
              <a:t>True</a:t>
            </a:r>
            <a:r>
              <a:rPr lang="en-US" sz="2800" dirty="0"/>
              <a:t>—but </a:t>
            </a:r>
            <a:r>
              <a:rPr lang="en-US" sz="2800" dirty="0" smtClean="0"/>
              <a:t>done once</a:t>
            </a:r>
            <a:endParaRPr lang="en-US" sz="2800" dirty="0"/>
          </a:p>
          <a:p>
            <a:pPr lvl="1">
              <a:lnSpc>
                <a:spcPct val="90000"/>
              </a:lnSpc>
            </a:pPr>
            <a:r>
              <a:rPr lang="en-US" sz="2800" dirty="0"/>
              <a:t>You don’t have time to do all that extra work</a:t>
            </a:r>
          </a:p>
          <a:p>
            <a:pPr lvl="2">
              <a:lnSpc>
                <a:spcPct val="90000"/>
              </a:lnSpc>
            </a:pPr>
            <a:r>
              <a:rPr lang="en-US" sz="2800" i="1" dirty="0"/>
              <a:t>False</a:t>
            </a:r>
            <a:r>
              <a:rPr lang="en-US" sz="2800" dirty="0"/>
              <a:t>—Experiments repeatedly show that test suites reduce debugging time more than the amount spent building the test </a:t>
            </a:r>
            <a:r>
              <a:rPr lang="en-US" sz="2800" dirty="0" smtClean="0"/>
              <a:t>suite</a:t>
            </a:r>
            <a:endParaRPr lang="en-US" sz="2800" dirty="0"/>
          </a:p>
        </p:txBody>
      </p:sp>
      <p:sp>
        <p:nvSpPr>
          <p:cNvPr id="7" name="מציין מיקום של מספר שקופית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0" y="6553200"/>
            <a:ext cx="304800" cy="304800"/>
          </a:xfrm>
        </p:spPr>
        <p:txBody>
          <a:bodyPr/>
          <a:lstStyle/>
          <a:p>
            <a:fld id="{84E547B8-B805-4067-BE6C-A2DA2F897D82}" type="slidenum">
              <a:rPr lang="he-IL" smtClean="0"/>
              <a:pPr/>
              <a:t>31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1739484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1965325" y="4343400"/>
            <a:ext cx="53498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defTabSz="914400" rtl="0">
              <a:buClrTx/>
              <a:buSzTx/>
              <a:buFontTx/>
              <a:buNone/>
            </a:pPr>
            <a:endParaRPr lang="zh-CN" altLang="en-US">
              <a:solidFill>
                <a:srgbClr val="000000"/>
              </a:solidFill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1736725" y="4075113"/>
            <a:ext cx="61118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defTabSz="914400" rtl="0">
              <a:buClrTx/>
              <a:buSzTx/>
              <a:buFontTx/>
              <a:buNone/>
            </a:pPr>
            <a:endParaRPr lang="zh-CN" altLang="en-US">
              <a:solidFill>
                <a:srgbClr val="000000"/>
              </a:solidFill>
              <a:latin typeface="Arial" charset="0"/>
              <a:ea typeface="宋体" pitchFamily="2" charset="-122"/>
              <a:cs typeface="+mn-cs"/>
            </a:endParaRPr>
          </a:p>
        </p:txBody>
      </p:sp>
      <p:sp>
        <p:nvSpPr>
          <p:cNvPr id="17" name="Rectangle 16"/>
          <p:cNvSpPr>
            <a:spLocks noGrp="1" noChangeArrowheads="1"/>
          </p:cNvSpPr>
          <p:nvPr/>
        </p:nvSpPr>
        <p:spPr bwMode="auto">
          <a:xfrm>
            <a:off x="381000" y="800100"/>
            <a:ext cx="83820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lnSpc>
                <a:spcPct val="90000"/>
              </a:lnSpc>
            </a:pPr>
            <a:endParaRPr lang="en-US" sz="2000" dirty="0" smtClean="0"/>
          </a:p>
          <a:p>
            <a:pPr lvl="1">
              <a:lnSpc>
                <a:spcPct val="90000"/>
              </a:lnSpc>
            </a:pPr>
            <a:endParaRPr lang="en-US" sz="2000" dirty="0"/>
          </a:p>
          <a:p>
            <a:pPr marL="0" indent="0">
              <a:lnSpc>
                <a:spcPct val="90000"/>
              </a:lnSpc>
              <a:buNone/>
            </a:pPr>
            <a:r>
              <a:rPr lang="en-US" dirty="0" smtClean="0"/>
              <a:t>Advantages </a:t>
            </a:r>
            <a:r>
              <a:rPr lang="en-US" dirty="0"/>
              <a:t>of having a test suite</a:t>
            </a:r>
          </a:p>
          <a:p>
            <a:pPr lvl="1">
              <a:lnSpc>
                <a:spcPct val="90000"/>
              </a:lnSpc>
            </a:pPr>
            <a:r>
              <a:rPr lang="en-US" sz="2800" dirty="0" smtClean="0"/>
              <a:t>many </a:t>
            </a:r>
            <a:r>
              <a:rPr lang="en-US" sz="2800" b="1" dirty="0"/>
              <a:t>fewer </a:t>
            </a:r>
            <a:r>
              <a:rPr lang="en-US" sz="2800" b="1" dirty="0" smtClean="0"/>
              <a:t>bugs</a:t>
            </a:r>
          </a:p>
          <a:p>
            <a:pPr lvl="1">
              <a:lnSpc>
                <a:spcPct val="90000"/>
              </a:lnSpc>
            </a:pPr>
            <a:r>
              <a:rPr lang="en-US" sz="2800" b="1" dirty="0" smtClean="0"/>
              <a:t>Easier to catch bugs</a:t>
            </a:r>
            <a:r>
              <a:rPr lang="en-US" sz="2800" dirty="0" smtClean="0"/>
              <a:t> if you’ll have ones</a:t>
            </a:r>
            <a:endParaRPr lang="en-US" sz="2800" dirty="0"/>
          </a:p>
          <a:p>
            <a:pPr lvl="1">
              <a:lnSpc>
                <a:spcPct val="90000"/>
              </a:lnSpc>
            </a:pPr>
            <a:r>
              <a:rPr lang="en-US" sz="2800" b="1" dirty="0" smtClean="0"/>
              <a:t>a </a:t>
            </a:r>
            <a:r>
              <a:rPr lang="en-US" sz="2800" b="1" i="1" dirty="0"/>
              <a:t>lot</a:t>
            </a:r>
            <a:r>
              <a:rPr lang="en-US" sz="2800" b="1" dirty="0"/>
              <a:t> easier to maintain and modify your program</a:t>
            </a:r>
          </a:p>
          <a:p>
            <a:pPr lvl="2">
              <a:lnSpc>
                <a:spcPct val="90000"/>
              </a:lnSpc>
            </a:pPr>
            <a:r>
              <a:rPr lang="en-US" sz="2800" dirty="0"/>
              <a:t>This is a </a:t>
            </a:r>
            <a:r>
              <a:rPr lang="en-US" sz="2800" b="1" dirty="0"/>
              <a:t>huge win </a:t>
            </a:r>
            <a:r>
              <a:rPr lang="en-US" sz="2800" dirty="0"/>
              <a:t>for programs that, </a:t>
            </a:r>
            <a:r>
              <a:rPr lang="en-US" sz="2800" dirty="0" smtClean="0"/>
              <a:t>unlike </a:t>
            </a:r>
            <a:r>
              <a:rPr lang="en-US" sz="2800" dirty="0"/>
              <a:t>class assignments, get actual </a:t>
            </a:r>
            <a:r>
              <a:rPr lang="en-US" sz="2800" dirty="0" smtClean="0"/>
              <a:t>use!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74638"/>
            <a:ext cx="8534400" cy="1096962"/>
          </a:xfrm>
        </p:spPr>
        <p:txBody>
          <a:bodyPr>
            <a:noAutofit/>
          </a:bodyPr>
          <a:lstStyle/>
          <a:p>
            <a:r>
              <a:rPr lang="en-US" altLang="zh-CN" sz="3200" dirty="0" smtClean="0"/>
              <a:t>OK, I’ll write tests, </a:t>
            </a:r>
            <a:br>
              <a:rPr lang="en-US" altLang="zh-CN" sz="3200" dirty="0" smtClean="0"/>
            </a:br>
            <a:r>
              <a:rPr lang="en-US" altLang="zh-CN" sz="3200" dirty="0" smtClean="0"/>
              <a:t>but why a framework ?</a:t>
            </a:r>
            <a:endParaRPr lang="en-GB" altLang="zh-CN" sz="3200" dirty="0">
              <a:ea typeface="宋体" pitchFamily="2" charset="-122"/>
            </a:endParaRPr>
          </a:p>
        </p:txBody>
      </p:sp>
      <p:sp>
        <p:nvSpPr>
          <p:cNvPr id="7" name="מציין מיקום של מספר שקופית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0" y="6553200"/>
            <a:ext cx="304800" cy="304800"/>
          </a:xfrm>
        </p:spPr>
        <p:txBody>
          <a:bodyPr/>
          <a:lstStyle/>
          <a:p>
            <a:fld id="{84E547B8-B805-4067-BE6C-A2DA2F897D82}" type="slidenum">
              <a:rPr lang="he-IL" smtClean="0"/>
              <a:pPr/>
              <a:t>32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3228133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Recommended approach</a:t>
            </a:r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04800" y="914400"/>
            <a:ext cx="8534400" cy="609600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Design your code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Write </a:t>
            </a:r>
            <a:r>
              <a:rPr lang="en-US" dirty="0"/>
              <a:t>a stub for </a:t>
            </a:r>
            <a:r>
              <a:rPr lang="en-US" dirty="0" smtClean="0"/>
              <a:t>all functions</a:t>
            </a: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Write </a:t>
            </a:r>
            <a:r>
              <a:rPr lang="en-US" dirty="0" smtClean="0"/>
              <a:t>tests that just fail for all functions, if it is hard to use the functions, return to step 1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For all units (functions, classes, etc.):</a:t>
            </a:r>
          </a:p>
          <a:p>
            <a:pPr marL="1005840" lvl="1" indent="-457200">
              <a:buFont typeface="+mj-lt"/>
              <a:buAutoNum type="arabicPeriod"/>
            </a:pPr>
            <a:r>
              <a:rPr lang="en-US" dirty="0" smtClean="0"/>
              <a:t>For all usage scenarios:</a:t>
            </a:r>
          </a:p>
          <a:p>
            <a:pPr marL="1280160" lvl="2" indent="-457200">
              <a:buFont typeface="+mj-lt"/>
              <a:buAutoNum type="arabicPeriod"/>
            </a:pPr>
            <a:r>
              <a:rPr lang="en-US" dirty="0" smtClean="0"/>
              <a:t>Write a test for the scenario</a:t>
            </a:r>
          </a:p>
          <a:p>
            <a:pPr marL="1280160" lvl="2" indent="-457200">
              <a:buFont typeface="+mj-lt"/>
              <a:buAutoNum type="arabicPeriod"/>
            </a:pPr>
            <a:r>
              <a:rPr lang="en-US" dirty="0" smtClean="0"/>
              <a:t>Replace the stub with code, just enough to pass the test</a:t>
            </a:r>
          </a:p>
          <a:p>
            <a:pPr marL="1280160" lvl="2" indent="-457200">
              <a:buFont typeface="+mj-lt"/>
              <a:buAutoNum type="arabicPeriod"/>
            </a:pPr>
            <a:r>
              <a:rPr lang="en-US" dirty="0" smtClean="0"/>
              <a:t>Run the test</a:t>
            </a:r>
          </a:p>
          <a:p>
            <a:pPr marL="1280160" lvl="2" indent="-457200">
              <a:buFont typeface="+mj-lt"/>
              <a:buAutoNum type="arabicPeriod"/>
            </a:pPr>
            <a:r>
              <a:rPr lang="en-US" dirty="0" smtClean="0"/>
              <a:t>If fails debug the unit and test until it passes</a:t>
            </a:r>
          </a:p>
          <a:p>
            <a:pPr marL="1005840" lvl="1" indent="-457200">
              <a:buFont typeface="+mj-lt"/>
              <a:buAutoNum type="arabicPeriod"/>
            </a:pPr>
            <a:r>
              <a:rPr lang="en-US" dirty="0" smtClean="0"/>
              <a:t>Remove the test that failed that you wrote in step 3 for the unit</a:t>
            </a: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Whenever you change your code or find a bug add a test for the change or the bug</a:t>
            </a:r>
          </a:p>
        </p:txBody>
      </p:sp>
      <p:sp>
        <p:nvSpPr>
          <p:cNvPr id="4" name="מציין מיקום של מספר שקופית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0" y="6553200"/>
            <a:ext cx="304800" cy="304800"/>
          </a:xfrm>
        </p:spPr>
        <p:txBody>
          <a:bodyPr/>
          <a:lstStyle/>
          <a:p>
            <a:fld id="{84E547B8-B805-4067-BE6C-A2DA2F897D82}" type="slidenum">
              <a:rPr lang="he-IL" smtClean="0"/>
              <a:pPr/>
              <a:t>33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01522740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6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06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06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06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06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06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06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066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066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066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066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Refactoring (improving your code)</a:t>
            </a:r>
            <a:endParaRPr lang="en-US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lnSpc>
                <a:spcPct val="90000"/>
              </a:lnSpc>
              <a:buFont typeface="Arial" pitchFamily="34" charset="0"/>
              <a:buChar char="•"/>
            </a:pPr>
            <a:endParaRPr lang="en-US" sz="2400" dirty="0" smtClean="0"/>
          </a:p>
          <a:p>
            <a:pPr marL="342900" indent="-342900">
              <a:lnSpc>
                <a:spcPct val="90000"/>
              </a:lnSpc>
              <a:buFont typeface="Arial" pitchFamily="34" charset="0"/>
              <a:buChar char="•"/>
            </a:pPr>
            <a:r>
              <a:rPr lang="en-US" sz="2400" dirty="0" smtClean="0"/>
              <a:t>Refactoring </a:t>
            </a:r>
            <a:r>
              <a:rPr lang="en-US" sz="2400" dirty="0"/>
              <a:t>is </a:t>
            </a:r>
            <a:r>
              <a:rPr lang="en-US" sz="2400" dirty="0" smtClean="0"/>
              <a:t>for making your code easier </a:t>
            </a:r>
            <a:r>
              <a:rPr lang="en-US" sz="2400" dirty="0"/>
              <a:t>to understand, more </a:t>
            </a:r>
            <a:r>
              <a:rPr lang="en-US" sz="2400" dirty="0" smtClean="0"/>
              <a:t>efficient (only if needed!), </a:t>
            </a:r>
            <a:r>
              <a:rPr lang="en-US" sz="2400" dirty="0"/>
              <a:t>etc.</a:t>
            </a:r>
          </a:p>
          <a:p>
            <a:pPr marL="342900" indent="-342900">
              <a:lnSpc>
                <a:spcPct val="90000"/>
              </a:lnSpc>
              <a:buFont typeface="Arial" pitchFamily="34" charset="0"/>
              <a:buChar char="•"/>
            </a:pPr>
            <a:r>
              <a:rPr lang="en-US" sz="2400" dirty="0"/>
              <a:t>Refactoring is required because </a:t>
            </a:r>
            <a:r>
              <a:rPr lang="en-US" sz="2400" dirty="0" smtClean="0"/>
              <a:t>code tends </a:t>
            </a:r>
            <a:r>
              <a:rPr lang="en-US" sz="2400" dirty="0"/>
              <a:t>to become </a:t>
            </a:r>
            <a:r>
              <a:rPr lang="en-US" sz="2400" dirty="0" smtClean="0"/>
              <a:t>messy</a:t>
            </a:r>
            <a:endParaRPr lang="en-US" sz="2400" dirty="0"/>
          </a:p>
          <a:p>
            <a:pPr marL="342900" indent="-342900">
              <a:lnSpc>
                <a:spcPct val="90000"/>
              </a:lnSpc>
              <a:buFont typeface="Arial" pitchFamily="34" charset="0"/>
              <a:buChar char="•"/>
            </a:pPr>
            <a:r>
              <a:rPr lang="en-US" sz="2400" dirty="0" smtClean="0"/>
              <a:t>Refactoring </a:t>
            </a:r>
            <a:r>
              <a:rPr lang="en-US" sz="2400" dirty="0"/>
              <a:t>should not change the functionality of the </a:t>
            </a:r>
            <a:r>
              <a:rPr lang="en-US" sz="2400" dirty="0" smtClean="0"/>
              <a:t>system</a:t>
            </a:r>
            <a:endParaRPr lang="en-US" sz="2400" dirty="0"/>
          </a:p>
          <a:p>
            <a:pPr marL="342900" indent="-342900">
              <a:lnSpc>
                <a:spcPct val="90000"/>
              </a:lnSpc>
              <a:buFont typeface="Arial" pitchFamily="34" charset="0"/>
              <a:buChar char="•"/>
            </a:pPr>
            <a:r>
              <a:rPr lang="en-US" sz="2400" dirty="0"/>
              <a:t>Automated testing simplifies refactoring as you can see if the changed code still runs the tests </a:t>
            </a:r>
            <a:r>
              <a:rPr lang="en-US" sz="2400" dirty="0" smtClean="0"/>
              <a:t>successfully</a:t>
            </a:r>
            <a:endParaRPr lang="en-US" sz="2400" dirty="0"/>
          </a:p>
        </p:txBody>
      </p:sp>
      <p:sp>
        <p:nvSpPr>
          <p:cNvPr id="4" name="מציין מיקום של מספר שקופית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0" y="6553200"/>
            <a:ext cx="304800" cy="304800"/>
          </a:xfrm>
        </p:spPr>
        <p:txBody>
          <a:bodyPr/>
          <a:lstStyle/>
          <a:p>
            <a:fld id="{84E547B8-B805-4067-BE6C-A2DA2F897D82}" type="slidenum">
              <a:rPr lang="he-IL" smtClean="0"/>
              <a:pPr/>
              <a:t>34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61859526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304800" y="381000"/>
            <a:ext cx="7732439" cy="754053"/>
          </a:xfrm>
        </p:spPr>
        <p:txBody>
          <a:bodyPr>
            <a:spAutoFit/>
          </a:bodyPr>
          <a:lstStyle/>
          <a:p>
            <a:pPr lvl="0" algn="l"/>
            <a:r>
              <a:rPr lang="en-US" dirty="0"/>
              <a:t>Unit tests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299520" y="1311119"/>
            <a:ext cx="8643960" cy="3775393"/>
          </a:xfrm>
        </p:spPr>
        <p:txBody>
          <a:bodyPr>
            <a:spAutoFit/>
          </a:bodyPr>
          <a:lstStyle>
            <a:defPPr marL="285480" marR="0" lvl="0" indent="-28548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70000"/>
              <a:buFont typeface="Monotype Sorts" pitchFamily="2"/>
              <a:buNone/>
              <a:tabLst>
                <a:tab pos="914039" algn="l"/>
                <a:tab pos="1828440" algn="l"/>
                <a:tab pos="2742839" algn="l"/>
                <a:tab pos="3657240" algn="l"/>
                <a:tab pos="4571640" algn="l"/>
                <a:tab pos="5486039" algn="l"/>
                <a:tab pos="6400439" algn="l"/>
                <a:tab pos="7314839" algn="l"/>
                <a:tab pos="8229239" algn="l"/>
                <a:tab pos="9143640" algn="l"/>
                <a:tab pos="100580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defPPr>
            <a:lvl1pPr marL="285480" marR="0" lvl="0" indent="-28548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70000"/>
              <a:buFont typeface="Monotype Sorts" pitchFamily="2"/>
              <a:buChar char=""/>
              <a:tabLst>
                <a:tab pos="914039" algn="l"/>
                <a:tab pos="1828440" algn="l"/>
                <a:tab pos="2742839" algn="l"/>
                <a:tab pos="3657240" algn="l"/>
                <a:tab pos="4571640" algn="l"/>
                <a:tab pos="5486039" algn="l"/>
                <a:tab pos="6400439" algn="l"/>
                <a:tab pos="7314839" algn="l"/>
                <a:tab pos="8229239" algn="l"/>
                <a:tab pos="9143640" algn="l"/>
                <a:tab pos="100580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1pPr>
            <a:lvl2pPr marL="761760" marR="0" lvl="1" indent="-28584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100000"/>
              <a:buFont typeface="Symbol" pitchFamily="18"/>
              <a:buChar char=""/>
              <a:tabLst>
                <a:tab pos="914039" algn="l"/>
                <a:tab pos="1828439" algn="l"/>
                <a:tab pos="2742839" algn="l"/>
                <a:tab pos="3657238" algn="l"/>
                <a:tab pos="4571639" algn="l"/>
                <a:tab pos="5486038" algn="l"/>
                <a:tab pos="6400439" algn="l"/>
                <a:tab pos="7314838" algn="l"/>
                <a:tab pos="8229238" algn="l"/>
                <a:tab pos="9143638" algn="l"/>
                <a:tab pos="10058039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2pPr>
            <a:lvl3pPr marL="1143000" marR="0" lvl="2" indent="-19080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75000"/>
              <a:buFont typeface="Symbol" pitchFamily="18"/>
              <a:buChar char=""/>
              <a:tabLst>
                <a:tab pos="1828799" algn="l"/>
                <a:tab pos="2743199" algn="l"/>
                <a:tab pos="3657599" algn="l"/>
                <a:tab pos="4571999" algn="l"/>
                <a:tab pos="5486399" algn="l"/>
                <a:tab pos="6400799" algn="l"/>
                <a:tab pos="7315198" algn="l"/>
                <a:tab pos="8229598" algn="l"/>
                <a:tab pos="9143998" algn="l"/>
                <a:tab pos="10058398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3pPr>
            <a:lvl4pPr marL="1523880" marR="0" lvl="3" indent="-19044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50000"/>
              <a:buFont typeface="Monotype Sorts" pitchFamily="2"/>
              <a:buChar char=""/>
              <a:tabLst>
                <a:tab pos="1828440" algn="l"/>
                <a:tab pos="2742839" algn="l"/>
                <a:tab pos="3657240" algn="l"/>
                <a:tab pos="4571640" algn="l"/>
                <a:tab pos="5486040" algn="l"/>
                <a:tab pos="6400439" algn="l"/>
                <a:tab pos="7314839" algn="l"/>
                <a:tab pos="8229240" algn="l"/>
                <a:tab pos="9143640" algn="l"/>
                <a:tab pos="10058039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4pPr>
            <a:lvl5pPr marL="1904759" marR="0" lvl="4" indent="-19044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100000"/>
              <a:buFont typeface="Arial" pitchFamily="34"/>
              <a:buChar char="•"/>
              <a:tabLst>
                <a:tab pos="2742839" algn="l"/>
                <a:tab pos="3657239" algn="l"/>
                <a:tab pos="4571640" algn="l"/>
                <a:tab pos="5486039" algn="l"/>
                <a:tab pos="6400439" algn="l"/>
                <a:tab pos="7314839" algn="l"/>
                <a:tab pos="8229239" algn="l"/>
                <a:tab pos="9143640" algn="l"/>
                <a:tab pos="10058039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5pPr>
            <a:lvl6pPr marL="1904759" marR="0" lvl="5" indent="-19044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100000"/>
              <a:buFont typeface="Arial" pitchFamily="34"/>
              <a:buChar char="•"/>
              <a:tabLst>
                <a:tab pos="2742839" algn="l"/>
                <a:tab pos="3657239" algn="l"/>
                <a:tab pos="4571640" algn="l"/>
                <a:tab pos="5486039" algn="l"/>
                <a:tab pos="6400439" algn="l"/>
                <a:tab pos="7314839" algn="l"/>
                <a:tab pos="8229239" algn="l"/>
                <a:tab pos="9143640" algn="l"/>
                <a:tab pos="10058039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6pPr>
            <a:lvl7pPr marL="1904759" marR="0" lvl="6" indent="-19044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100000"/>
              <a:buFont typeface="Arial" pitchFamily="34"/>
              <a:buChar char="•"/>
              <a:tabLst>
                <a:tab pos="2742839" algn="l"/>
                <a:tab pos="3657239" algn="l"/>
                <a:tab pos="4571640" algn="l"/>
                <a:tab pos="5486039" algn="l"/>
                <a:tab pos="6400439" algn="l"/>
                <a:tab pos="7314839" algn="l"/>
                <a:tab pos="8229239" algn="l"/>
                <a:tab pos="9143640" algn="l"/>
                <a:tab pos="10058039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7pPr>
            <a:lvl8pPr marL="1904759" marR="0" lvl="7" indent="-19044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100000"/>
              <a:buFont typeface="Arial" pitchFamily="34"/>
              <a:buChar char="•"/>
              <a:tabLst>
                <a:tab pos="2742839" algn="l"/>
                <a:tab pos="3657239" algn="l"/>
                <a:tab pos="4571640" algn="l"/>
                <a:tab pos="5486039" algn="l"/>
                <a:tab pos="6400439" algn="l"/>
                <a:tab pos="7314839" algn="l"/>
                <a:tab pos="8229239" algn="l"/>
                <a:tab pos="9143640" algn="l"/>
                <a:tab pos="10058039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8pPr>
            <a:lvl9pPr marL="1943999" marR="0" lvl="8" indent="-21600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SzPct val="45000"/>
              <a:buFont typeface="StarSymbol"/>
              <a:buChar char="●"/>
              <a:tabLst>
                <a:tab pos="2742839" algn="l"/>
                <a:tab pos="3657239" algn="l"/>
                <a:tab pos="4571640" algn="l"/>
                <a:tab pos="5486039" algn="l"/>
                <a:tab pos="6400439" algn="l"/>
                <a:tab pos="7314839" algn="l"/>
                <a:tab pos="8229239" algn="l"/>
                <a:tab pos="9143640" algn="l"/>
                <a:tab pos="10058039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9pPr>
          </a:lstStyle>
          <a:p>
            <a:pPr>
              <a:buFont typeface="Wingdings" pitchFamily="2" charset="2"/>
              <a:buChar char="q"/>
            </a:pPr>
            <a:r>
              <a:rPr lang="en-US" sz="3200" dirty="0"/>
              <a:t>Test each unit of program</a:t>
            </a:r>
            <a:r>
              <a:rPr lang="en-US" dirty="0"/>
              <a:t> </a:t>
            </a:r>
            <a:r>
              <a:rPr lang="en-US" sz="3600" b="1" dirty="0">
                <a:solidFill>
                  <a:srgbClr val="008000"/>
                </a:solidFill>
                <a:effectLst>
                  <a:outerShdw dist="17961" dir="2700000">
                    <a:scrgbClr r="0" g="0" b="0"/>
                  </a:outerShdw>
                </a:effectLst>
              </a:rPr>
              <a:t>separately.</a:t>
            </a:r>
          </a:p>
          <a:p>
            <a:pPr>
              <a:buFont typeface="Wingdings" pitchFamily="2" charset="2"/>
              <a:buChar char="q"/>
            </a:pPr>
            <a:r>
              <a:rPr lang="en-US" sz="3200" dirty="0"/>
              <a:t>Test that it fulfills it's </a:t>
            </a:r>
            <a:r>
              <a:rPr lang="en-US" sz="3600" b="1" dirty="0">
                <a:solidFill>
                  <a:srgbClr val="008000"/>
                </a:solidFill>
                <a:effectLst>
                  <a:outerShdw dist="17961" dir="2700000">
                    <a:scrgbClr r="0" g="0" b="0"/>
                  </a:outerShdw>
                </a:effectLst>
              </a:rPr>
              <a:t>contract</a:t>
            </a:r>
            <a:r>
              <a:rPr lang="en-US" sz="3200" dirty="0"/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sz="3200" dirty="0"/>
              <a:t>Writing tests – part of the </a:t>
            </a:r>
            <a:r>
              <a:rPr lang="en-US" sz="3600" b="1" dirty="0">
                <a:solidFill>
                  <a:srgbClr val="008000"/>
                </a:solidFill>
                <a:effectLst>
                  <a:outerShdw dist="17961" dir="2700000">
                    <a:scrgbClr r="0" g="0" b="0"/>
                  </a:outerShdw>
                </a:effectLst>
              </a:rPr>
              <a:t>coding</a:t>
            </a:r>
            <a:r>
              <a:rPr lang="en-US" sz="3200" dirty="0"/>
              <a:t> </a:t>
            </a:r>
            <a:r>
              <a:rPr lang="en-US" sz="3600" b="1" dirty="0">
                <a:solidFill>
                  <a:srgbClr val="008000"/>
                </a:solidFill>
                <a:effectLst>
                  <a:outerShdw dist="17961" dir="2700000">
                    <a:scrgbClr r="0" g="0" b="0"/>
                  </a:outerShdw>
                </a:effectLst>
              </a:rPr>
              <a:t>(before </a:t>
            </a:r>
            <a:r>
              <a:rPr lang="en-US" sz="3600" b="1" dirty="0" smtClean="0">
                <a:solidFill>
                  <a:srgbClr val="008000"/>
                </a:solidFill>
                <a:effectLst>
                  <a:outerShdw dist="17961" dir="2700000">
                    <a:scrgbClr r="0" g="0" b="0"/>
                  </a:outerShdw>
                </a:effectLst>
              </a:rPr>
              <a:t>implementation)</a:t>
            </a:r>
            <a:r>
              <a:rPr lang="en-US" sz="3200" dirty="0" smtClean="0"/>
              <a:t>.</a:t>
            </a:r>
            <a:endParaRPr lang="en-US" sz="3200" dirty="0"/>
          </a:p>
          <a:p>
            <a:pPr>
              <a:buFont typeface="Wingdings" pitchFamily="2" charset="2"/>
              <a:buChar char="q"/>
            </a:pPr>
            <a:r>
              <a:rPr lang="en-US" sz="3200" dirty="0"/>
              <a:t>Running tests – part of the </a:t>
            </a:r>
            <a:r>
              <a:rPr lang="en-US" sz="3600" b="1" dirty="0">
                <a:solidFill>
                  <a:srgbClr val="008000"/>
                </a:solidFill>
                <a:effectLst>
                  <a:outerShdw dist="17961" dir="2700000">
                    <a:scrgbClr r="0" g="0" b="0"/>
                  </a:outerShdw>
                </a:effectLst>
              </a:rPr>
              <a:t>build</a:t>
            </a:r>
            <a:r>
              <a:rPr lang="en-US" sz="3200" dirty="0"/>
              <a:t> process.</a:t>
            </a:r>
          </a:p>
          <a:p>
            <a:pPr>
              <a:buFont typeface="Wingdings" pitchFamily="2" charset="2"/>
              <a:buChar char="q"/>
            </a:pPr>
            <a:r>
              <a:rPr lang="en-US" sz="3200" dirty="0"/>
              <a:t>Tests </a:t>
            </a:r>
            <a:r>
              <a:rPr lang="en-US" sz="3600" b="1" dirty="0">
                <a:solidFill>
                  <a:srgbClr val="008000"/>
                </a:solidFill>
                <a:effectLst>
                  <a:outerShdw dist="17961" dir="2700000">
                    <a:scrgbClr r="0" g="0" b="0"/>
                  </a:outerShdw>
                </a:effectLst>
              </a:rPr>
              <a:t>output</a:t>
            </a:r>
            <a:r>
              <a:rPr lang="en-US" sz="3200" dirty="0"/>
              <a:t> – only when </a:t>
            </a:r>
            <a:r>
              <a:rPr lang="en-US" sz="3600" b="1" dirty="0">
                <a:solidFill>
                  <a:srgbClr val="FF0000"/>
                </a:solidFill>
                <a:effectLst>
                  <a:outerShdw dist="17961" dir="2700000">
                    <a:scrgbClr r="0" g="0" b="0"/>
                  </a:outerShdw>
                </a:effectLst>
              </a:rPr>
              <a:t>failed</a:t>
            </a:r>
            <a:r>
              <a:rPr lang="en-US" sz="3200" dirty="0"/>
              <a:t>.</a:t>
            </a:r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0" y="6553200"/>
            <a:ext cx="304800" cy="304800"/>
          </a:xfrm>
        </p:spPr>
        <p:txBody>
          <a:bodyPr/>
          <a:lstStyle/>
          <a:p>
            <a:fld id="{84E547B8-B805-4067-BE6C-A2DA2F897D82}" type="slidenum">
              <a:rPr lang="he-IL" smtClean="0"/>
              <a:pPr/>
              <a:t>35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66451086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-381000" y="0"/>
            <a:ext cx="7732439" cy="1143720"/>
          </a:xfrm>
        </p:spPr>
        <p:txBody>
          <a:bodyPr>
            <a:spAutoFit/>
          </a:bodyPr>
          <a:lstStyle/>
          <a:p>
            <a:pPr lvl="0"/>
            <a:r>
              <a:rPr lang="en-US" dirty="0"/>
              <a:t>Unit tests – what is it good for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299520" y="1362841"/>
            <a:ext cx="8643960" cy="5114159"/>
          </a:xfrm>
        </p:spPr>
        <p:txBody>
          <a:bodyPr>
            <a:spAutoFit/>
          </a:bodyPr>
          <a:lstStyle>
            <a:defPPr marL="285480" marR="0" lvl="0" indent="-28548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70000"/>
              <a:buFont typeface="Monotype Sorts" pitchFamily="2"/>
              <a:buNone/>
              <a:tabLst>
                <a:tab pos="914039" algn="l"/>
                <a:tab pos="1828440" algn="l"/>
                <a:tab pos="2742839" algn="l"/>
                <a:tab pos="3657240" algn="l"/>
                <a:tab pos="4571640" algn="l"/>
                <a:tab pos="5486039" algn="l"/>
                <a:tab pos="6400439" algn="l"/>
                <a:tab pos="7314839" algn="l"/>
                <a:tab pos="8229239" algn="l"/>
                <a:tab pos="9143640" algn="l"/>
                <a:tab pos="100580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defPPr>
            <a:lvl1pPr marL="285480" marR="0" lvl="0" indent="-28548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70000"/>
              <a:buFont typeface="Monotype Sorts" pitchFamily="2"/>
              <a:buChar char=""/>
              <a:tabLst>
                <a:tab pos="914039" algn="l"/>
                <a:tab pos="1828440" algn="l"/>
                <a:tab pos="2742839" algn="l"/>
                <a:tab pos="3657240" algn="l"/>
                <a:tab pos="4571640" algn="l"/>
                <a:tab pos="5486039" algn="l"/>
                <a:tab pos="6400439" algn="l"/>
                <a:tab pos="7314839" algn="l"/>
                <a:tab pos="8229239" algn="l"/>
                <a:tab pos="9143640" algn="l"/>
                <a:tab pos="100580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1pPr>
            <a:lvl2pPr marL="761760" marR="0" lvl="1" indent="-28584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100000"/>
              <a:buFont typeface="Symbol" pitchFamily="18"/>
              <a:buChar char=""/>
              <a:tabLst>
                <a:tab pos="914039" algn="l"/>
                <a:tab pos="1828439" algn="l"/>
                <a:tab pos="2742839" algn="l"/>
                <a:tab pos="3657238" algn="l"/>
                <a:tab pos="4571639" algn="l"/>
                <a:tab pos="5486038" algn="l"/>
                <a:tab pos="6400439" algn="l"/>
                <a:tab pos="7314838" algn="l"/>
                <a:tab pos="8229238" algn="l"/>
                <a:tab pos="9143638" algn="l"/>
                <a:tab pos="10058039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2pPr>
            <a:lvl3pPr marL="1143000" marR="0" lvl="2" indent="-19080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75000"/>
              <a:buFont typeface="Symbol" pitchFamily="18"/>
              <a:buChar char=""/>
              <a:tabLst>
                <a:tab pos="1828799" algn="l"/>
                <a:tab pos="2743199" algn="l"/>
                <a:tab pos="3657599" algn="l"/>
                <a:tab pos="4571999" algn="l"/>
                <a:tab pos="5486399" algn="l"/>
                <a:tab pos="6400799" algn="l"/>
                <a:tab pos="7315198" algn="l"/>
                <a:tab pos="8229598" algn="l"/>
                <a:tab pos="9143998" algn="l"/>
                <a:tab pos="10058398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3pPr>
            <a:lvl4pPr marL="1523880" marR="0" lvl="3" indent="-19044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50000"/>
              <a:buFont typeface="Monotype Sorts" pitchFamily="2"/>
              <a:buChar char=""/>
              <a:tabLst>
                <a:tab pos="1828440" algn="l"/>
                <a:tab pos="2742839" algn="l"/>
                <a:tab pos="3657240" algn="l"/>
                <a:tab pos="4571640" algn="l"/>
                <a:tab pos="5486040" algn="l"/>
                <a:tab pos="6400439" algn="l"/>
                <a:tab pos="7314839" algn="l"/>
                <a:tab pos="8229240" algn="l"/>
                <a:tab pos="9143640" algn="l"/>
                <a:tab pos="10058039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4pPr>
            <a:lvl5pPr marL="1904759" marR="0" lvl="4" indent="-19044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100000"/>
              <a:buFont typeface="Arial" pitchFamily="34"/>
              <a:buChar char="•"/>
              <a:tabLst>
                <a:tab pos="2742839" algn="l"/>
                <a:tab pos="3657239" algn="l"/>
                <a:tab pos="4571640" algn="l"/>
                <a:tab pos="5486039" algn="l"/>
                <a:tab pos="6400439" algn="l"/>
                <a:tab pos="7314839" algn="l"/>
                <a:tab pos="8229239" algn="l"/>
                <a:tab pos="9143640" algn="l"/>
                <a:tab pos="10058039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5pPr>
            <a:lvl6pPr marL="1904759" marR="0" lvl="5" indent="-19044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100000"/>
              <a:buFont typeface="Arial" pitchFamily="34"/>
              <a:buChar char="•"/>
              <a:tabLst>
                <a:tab pos="2742839" algn="l"/>
                <a:tab pos="3657239" algn="l"/>
                <a:tab pos="4571640" algn="l"/>
                <a:tab pos="5486039" algn="l"/>
                <a:tab pos="6400439" algn="l"/>
                <a:tab pos="7314839" algn="l"/>
                <a:tab pos="8229239" algn="l"/>
                <a:tab pos="9143640" algn="l"/>
                <a:tab pos="10058039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6pPr>
            <a:lvl7pPr marL="1904759" marR="0" lvl="6" indent="-19044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100000"/>
              <a:buFont typeface="Arial" pitchFamily="34"/>
              <a:buChar char="•"/>
              <a:tabLst>
                <a:tab pos="2742839" algn="l"/>
                <a:tab pos="3657239" algn="l"/>
                <a:tab pos="4571640" algn="l"/>
                <a:tab pos="5486039" algn="l"/>
                <a:tab pos="6400439" algn="l"/>
                <a:tab pos="7314839" algn="l"/>
                <a:tab pos="8229239" algn="l"/>
                <a:tab pos="9143640" algn="l"/>
                <a:tab pos="10058039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7pPr>
            <a:lvl8pPr marL="1904759" marR="0" lvl="7" indent="-19044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100000"/>
              <a:buFont typeface="Arial" pitchFamily="34"/>
              <a:buChar char="•"/>
              <a:tabLst>
                <a:tab pos="2742839" algn="l"/>
                <a:tab pos="3657239" algn="l"/>
                <a:tab pos="4571640" algn="l"/>
                <a:tab pos="5486039" algn="l"/>
                <a:tab pos="6400439" algn="l"/>
                <a:tab pos="7314839" algn="l"/>
                <a:tab pos="8229239" algn="l"/>
                <a:tab pos="9143640" algn="l"/>
                <a:tab pos="10058039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8pPr>
            <a:lvl9pPr marL="1943999" marR="0" lvl="8" indent="-21600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SzPct val="45000"/>
              <a:buFont typeface="StarSymbol"/>
              <a:buChar char="●"/>
              <a:tabLst>
                <a:tab pos="2742839" algn="l"/>
                <a:tab pos="3657239" algn="l"/>
                <a:tab pos="4571640" algn="l"/>
                <a:tab pos="5486039" algn="l"/>
                <a:tab pos="6400439" algn="l"/>
                <a:tab pos="7314839" algn="l"/>
                <a:tab pos="8229239" algn="l"/>
                <a:tab pos="9143640" algn="l"/>
                <a:tab pos="10058039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9pPr>
          </a:lstStyle>
          <a:p>
            <a:pPr lvl="0"/>
            <a:r>
              <a:rPr lang="en-US" dirty="0"/>
              <a:t>Save </a:t>
            </a:r>
            <a:r>
              <a:rPr lang="en-US" sz="3200" b="1" dirty="0">
                <a:solidFill>
                  <a:srgbClr val="008000"/>
                </a:solidFill>
                <a:effectLst>
                  <a:outerShdw dist="17961" dir="2700000">
                    <a:scrgbClr r="0" g="0" b="0"/>
                  </a:outerShdw>
                </a:effectLst>
              </a:rPr>
              <a:t>time</a:t>
            </a:r>
            <a:r>
              <a:rPr lang="en-US" dirty="0"/>
              <a:t> of debugging.</a:t>
            </a:r>
          </a:p>
          <a:p>
            <a:pPr lvl="0"/>
            <a:r>
              <a:rPr lang="en-US" dirty="0"/>
              <a:t>Finding problems in </a:t>
            </a:r>
            <a:r>
              <a:rPr lang="en-US" sz="3200" b="1" dirty="0">
                <a:solidFill>
                  <a:srgbClr val="008000"/>
                </a:solidFill>
                <a:effectLst>
                  <a:outerShdw dist="17961" dir="2700000">
                    <a:scrgbClr r="0" g="0" b="0"/>
                  </a:outerShdw>
                </a:effectLst>
              </a:rPr>
              <a:t>design</a:t>
            </a:r>
            <a:r>
              <a:rPr lang="en-US" dirty="0"/>
              <a:t> early.</a:t>
            </a:r>
          </a:p>
          <a:p>
            <a:pPr lvl="0"/>
            <a:r>
              <a:rPr lang="en-US" dirty="0"/>
              <a:t>Helps to build </a:t>
            </a:r>
            <a:r>
              <a:rPr lang="en-US" sz="3200" b="1" dirty="0">
                <a:solidFill>
                  <a:srgbClr val="008000"/>
                </a:solidFill>
                <a:effectLst>
                  <a:outerShdw dist="17961" dir="2700000">
                    <a:scrgbClr r="0" g="0" b="0"/>
                  </a:outerShdw>
                </a:effectLst>
              </a:rPr>
              <a:t>modular</a:t>
            </a:r>
            <a:r>
              <a:rPr lang="en-US" dirty="0"/>
              <a:t> code (if it's hard to find units in your program – it's not modular)</a:t>
            </a:r>
          </a:p>
          <a:p>
            <a:pPr lvl="0"/>
            <a:r>
              <a:rPr lang="en-US" sz="3200" b="1" dirty="0">
                <a:solidFill>
                  <a:srgbClr val="008000"/>
                </a:solidFill>
                <a:effectLst>
                  <a:outerShdw dist="17961" dir="2700000">
                    <a:scrgbClr r="0" g="0" b="0"/>
                  </a:outerShdw>
                </a:effectLst>
              </a:rPr>
              <a:t>Refactoring</a:t>
            </a:r>
            <a:r>
              <a:rPr lang="en-US" dirty="0"/>
              <a:t> easy.</a:t>
            </a:r>
          </a:p>
          <a:p>
            <a:pPr lvl="0"/>
            <a:r>
              <a:rPr lang="en-US" dirty="0"/>
              <a:t>Easier to work in </a:t>
            </a:r>
            <a:r>
              <a:rPr lang="en-US" sz="3200" b="1" dirty="0">
                <a:solidFill>
                  <a:srgbClr val="008000"/>
                </a:solidFill>
                <a:effectLst>
                  <a:outerShdw dist="17961" dir="2700000">
                    <a:scrgbClr r="0" g="0" b="0"/>
                  </a:outerShdw>
                </a:effectLst>
              </a:rPr>
              <a:t>teams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Live </a:t>
            </a:r>
            <a:r>
              <a:rPr lang="en-US" sz="3200" b="1" dirty="0">
                <a:solidFill>
                  <a:srgbClr val="008000"/>
                </a:solidFill>
                <a:effectLst>
                  <a:outerShdw dist="17961" dir="2700000">
                    <a:scrgbClr r="0" g="0" b="0"/>
                  </a:outerShdw>
                </a:effectLst>
              </a:rPr>
              <a:t>documentation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Everybody writes some kind of tests – doing it with some kind of </a:t>
            </a:r>
            <a:r>
              <a:rPr lang="en-US" sz="3200" b="1" dirty="0">
                <a:solidFill>
                  <a:srgbClr val="008000"/>
                </a:solidFill>
                <a:effectLst>
                  <a:outerShdw dist="17961" dir="2700000">
                    <a:scrgbClr r="0" g="0" b="0"/>
                  </a:outerShdw>
                </a:effectLst>
              </a:rPr>
              <a:t>framework saves time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...</a:t>
            </a:r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0" y="6553200"/>
            <a:ext cx="304800" cy="304800"/>
          </a:xfrm>
        </p:spPr>
        <p:txBody>
          <a:bodyPr/>
          <a:lstStyle/>
          <a:p>
            <a:fld id="{84E547B8-B805-4067-BE6C-A2DA2F897D82}" type="slidenum">
              <a:rPr lang="he-IL" smtClean="0"/>
              <a:pPr/>
              <a:t>36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34104241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Example: </a:t>
            </a:r>
            <a:r>
              <a:rPr lang="en-US" dirty="0" err="1" smtClean="0"/>
              <a:t>intCompare</a:t>
            </a:r>
            <a:endParaRPr lang="en-US" dirty="0"/>
          </a:p>
        </p:txBody>
      </p:sp>
      <p:sp>
        <p:nvSpPr>
          <p:cNvPr id="3" name="מציין מיקום של מספר שקופית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0" y="6553200"/>
            <a:ext cx="304800" cy="304800"/>
          </a:xfrm>
        </p:spPr>
        <p:txBody>
          <a:bodyPr/>
          <a:lstStyle/>
          <a:p>
            <a:fld id="{84E547B8-B805-4067-BE6C-A2DA2F897D82}" type="slidenum">
              <a:rPr lang="he-IL" smtClean="0"/>
              <a:pPr/>
              <a:t>37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07141022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Black box testing</a:t>
            </a:r>
            <a:endParaRPr lang="en-US" dirty="0"/>
          </a:p>
        </p:txBody>
      </p:sp>
      <p:sp>
        <p:nvSpPr>
          <p:cNvPr id="3" name="Text Placeholder 2"/>
          <p:cNvSpPr txBox="1">
            <a:spLocks/>
          </p:cNvSpPr>
          <p:nvPr/>
        </p:nvSpPr>
        <p:spPr>
          <a:xfrm>
            <a:off x="299520" y="1311119"/>
            <a:ext cx="8643960" cy="3226524"/>
          </a:xfrm>
          <a:prstGeom prst="rect">
            <a:avLst/>
          </a:prstGeom>
        </p:spPr>
        <p:txBody>
          <a:bodyPr>
            <a:spAutoFit/>
          </a:bodyPr>
          <a:lstStyle>
            <a:defPPr marL="285480" marR="0" lvl="0" indent="-28548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70000"/>
              <a:buFont typeface="Monotype Sorts" pitchFamily="2"/>
              <a:buNone/>
              <a:tabLst>
                <a:tab pos="914039" algn="l"/>
                <a:tab pos="1828440" algn="l"/>
                <a:tab pos="2742839" algn="l"/>
                <a:tab pos="3657240" algn="l"/>
                <a:tab pos="4571640" algn="l"/>
                <a:tab pos="5486039" algn="l"/>
                <a:tab pos="6400439" algn="l"/>
                <a:tab pos="7314839" algn="l"/>
                <a:tab pos="8229239" algn="l"/>
                <a:tab pos="9143640" algn="l"/>
                <a:tab pos="100580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defPPr>
            <a:lvl1pPr marL="285480" marR="0" lvl="0" indent="-285480" algn="l" rtl="0" eaLnBrk="1" latinLnBrk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70000"/>
              <a:buFont typeface="Monotype Sorts" pitchFamily="2"/>
              <a:buChar char=""/>
              <a:tabLst>
                <a:tab pos="914039" algn="l"/>
                <a:tab pos="1828440" algn="l"/>
                <a:tab pos="2742839" algn="l"/>
                <a:tab pos="3657240" algn="l"/>
                <a:tab pos="4571640" algn="l"/>
                <a:tab pos="5486039" algn="l"/>
                <a:tab pos="6400439" algn="l"/>
                <a:tab pos="7314839" algn="l"/>
                <a:tab pos="8229239" algn="l"/>
                <a:tab pos="9143640" algn="l"/>
                <a:tab pos="10058040" algn="l"/>
              </a:tabLst>
              <a:defRPr kumimoji="0" lang="en-US" sz="28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1pPr>
            <a:lvl2pPr marL="761760" marR="0" lvl="1" indent="-285840" algn="l" rtl="0" eaLnBrk="1" latinLnBrk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100000"/>
              <a:buFont typeface="Symbol" pitchFamily="18"/>
              <a:buChar char=""/>
              <a:tabLst>
                <a:tab pos="914039" algn="l"/>
                <a:tab pos="1828439" algn="l"/>
                <a:tab pos="2742839" algn="l"/>
                <a:tab pos="3657238" algn="l"/>
                <a:tab pos="4571639" algn="l"/>
                <a:tab pos="5486038" algn="l"/>
                <a:tab pos="6400439" algn="l"/>
                <a:tab pos="7314838" algn="l"/>
                <a:tab pos="8229238" algn="l"/>
                <a:tab pos="9143638" algn="l"/>
                <a:tab pos="10058039" algn="l"/>
              </a:tabLst>
              <a:defRPr kumimoji="0" lang="en-US" sz="28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2pPr>
            <a:lvl3pPr marL="1143000" marR="0" lvl="2" indent="-190800" algn="l" rtl="0" eaLnBrk="1" latinLnBrk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75000"/>
              <a:buFont typeface="Symbol" pitchFamily="18"/>
              <a:buChar char=""/>
              <a:tabLst>
                <a:tab pos="1828799" algn="l"/>
                <a:tab pos="2743199" algn="l"/>
                <a:tab pos="3657599" algn="l"/>
                <a:tab pos="4571999" algn="l"/>
                <a:tab pos="5486399" algn="l"/>
                <a:tab pos="6400799" algn="l"/>
                <a:tab pos="7315198" algn="l"/>
                <a:tab pos="8229598" algn="l"/>
                <a:tab pos="9143998" algn="l"/>
                <a:tab pos="10058398" algn="l"/>
              </a:tabLst>
              <a:defRPr kumimoji="0" lang="en-US" sz="28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3pPr>
            <a:lvl4pPr marL="1523880" marR="0" lvl="3" indent="-190440" algn="l" rtl="0" eaLnBrk="1" latinLnBrk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50000"/>
              <a:buFont typeface="Monotype Sorts" pitchFamily="2"/>
              <a:buChar char=""/>
              <a:tabLst>
                <a:tab pos="1828440" algn="l"/>
                <a:tab pos="2742839" algn="l"/>
                <a:tab pos="3657240" algn="l"/>
                <a:tab pos="4571640" algn="l"/>
                <a:tab pos="5486040" algn="l"/>
                <a:tab pos="6400439" algn="l"/>
                <a:tab pos="7314839" algn="l"/>
                <a:tab pos="8229240" algn="l"/>
                <a:tab pos="9143640" algn="l"/>
                <a:tab pos="10058039" algn="l"/>
              </a:tabLst>
              <a:defRPr kumimoji="0" lang="en-US" sz="28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4pPr>
            <a:lvl5pPr marL="1904759" marR="0" lvl="4" indent="-190440" algn="l" rtl="0" eaLnBrk="1" latinLnBrk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100000"/>
              <a:buFont typeface="Arial" pitchFamily="34"/>
              <a:buChar char="•"/>
              <a:tabLst>
                <a:tab pos="2742839" algn="l"/>
                <a:tab pos="3657239" algn="l"/>
                <a:tab pos="4571640" algn="l"/>
                <a:tab pos="5486039" algn="l"/>
                <a:tab pos="6400439" algn="l"/>
                <a:tab pos="7314839" algn="l"/>
                <a:tab pos="8229239" algn="l"/>
                <a:tab pos="9143640" algn="l"/>
                <a:tab pos="10058039" algn="l"/>
              </a:tabLst>
              <a:defRPr kumimoji="0" lang="en-US" sz="28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5pPr>
            <a:lvl6pPr marL="1904759" marR="0" lvl="5" indent="-190440" algn="l" rtl="1" eaLnBrk="1" latinLnBrk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100000"/>
              <a:buFont typeface="Arial" pitchFamily="34"/>
              <a:buChar char="•"/>
              <a:tabLst>
                <a:tab pos="2742839" algn="l"/>
                <a:tab pos="3657239" algn="l"/>
                <a:tab pos="4571640" algn="l"/>
                <a:tab pos="5486039" algn="l"/>
                <a:tab pos="6400439" algn="l"/>
                <a:tab pos="7314839" algn="l"/>
                <a:tab pos="8229239" algn="l"/>
                <a:tab pos="9143640" algn="l"/>
                <a:tab pos="10058039" algn="l"/>
              </a:tabLst>
              <a:defRPr kumimoji="0" lang="en-US" sz="28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6pPr>
            <a:lvl7pPr marL="1904759" marR="0" lvl="6" indent="-190440" algn="l" rtl="1" eaLnBrk="1" latinLnBrk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100000"/>
              <a:buFont typeface="Arial" pitchFamily="34"/>
              <a:buChar char="•"/>
              <a:tabLst>
                <a:tab pos="2742839" algn="l"/>
                <a:tab pos="3657239" algn="l"/>
                <a:tab pos="4571640" algn="l"/>
                <a:tab pos="5486039" algn="l"/>
                <a:tab pos="6400439" algn="l"/>
                <a:tab pos="7314839" algn="l"/>
                <a:tab pos="8229239" algn="l"/>
                <a:tab pos="9143640" algn="l"/>
                <a:tab pos="10058039" algn="l"/>
              </a:tabLst>
              <a:defRPr kumimoji="0" lang="en-US" sz="28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7pPr>
            <a:lvl8pPr marL="1904759" marR="0" lvl="7" indent="-190440" algn="l" rtl="1" eaLnBrk="1" latinLnBrk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100000"/>
              <a:buFont typeface="Arial" pitchFamily="34"/>
              <a:buChar char="•"/>
              <a:tabLst>
                <a:tab pos="2742839" algn="l"/>
                <a:tab pos="3657239" algn="l"/>
                <a:tab pos="4571640" algn="l"/>
                <a:tab pos="5486039" algn="l"/>
                <a:tab pos="6400439" algn="l"/>
                <a:tab pos="7314839" algn="l"/>
                <a:tab pos="8229239" algn="l"/>
                <a:tab pos="9143640" algn="l"/>
                <a:tab pos="10058039" algn="l"/>
              </a:tabLst>
              <a:defRPr kumimoji="0" lang="en-US" sz="28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8pPr>
            <a:lvl9pPr marL="1943999" marR="0" lvl="8" indent="-216000" algn="l" rtl="1" eaLnBrk="1" latinLnBrk="0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chemeClr val="accent2">
                  <a:tint val="60000"/>
                </a:schemeClr>
              </a:buClr>
              <a:buSzPct val="45000"/>
              <a:buFont typeface="StarSymbol"/>
              <a:buChar char="●"/>
              <a:tabLst>
                <a:tab pos="2742839" algn="l"/>
                <a:tab pos="3657239" algn="l"/>
                <a:tab pos="4571640" algn="l"/>
                <a:tab pos="5486039" algn="l"/>
                <a:tab pos="6400439" algn="l"/>
                <a:tab pos="7314839" algn="l"/>
                <a:tab pos="8229239" algn="l"/>
                <a:tab pos="9143640" algn="l"/>
                <a:tab pos="10058039" algn="l"/>
              </a:tabLst>
              <a:defRPr kumimoji="0" lang="en-US" sz="28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9pPr>
          </a:lstStyle>
          <a:p>
            <a:pPr>
              <a:buFont typeface="Wingdings" pitchFamily="2" charset="2"/>
              <a:buChar char="q"/>
            </a:pPr>
            <a:r>
              <a:rPr lang="en-US" sz="3200" dirty="0" smtClean="0"/>
              <a:t>Checks only that the output is as expected for the input, without checking the internals</a:t>
            </a:r>
          </a:p>
          <a:p>
            <a:pPr>
              <a:buFont typeface="Wingdings" pitchFamily="2" charset="2"/>
              <a:buChar char="q"/>
            </a:pPr>
            <a:r>
              <a:rPr lang="en-US" sz="3200" dirty="0" smtClean="0"/>
              <a:t>For example: test an efficient and hard to code algorithm with a non-efficient easy to code algorithm</a:t>
            </a:r>
          </a:p>
          <a:p>
            <a:pPr>
              <a:buFont typeface="Wingdings" pitchFamily="2" charset="2"/>
              <a:buChar char="q"/>
            </a:pPr>
            <a:endParaRPr lang="en-US" sz="3200" dirty="0"/>
          </a:p>
        </p:txBody>
      </p:sp>
      <p:sp>
        <p:nvSpPr>
          <p:cNvPr id="4" name="מציין מיקום של מספר שקופית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0" y="6553200"/>
            <a:ext cx="304800" cy="304800"/>
          </a:xfrm>
        </p:spPr>
        <p:txBody>
          <a:bodyPr/>
          <a:lstStyle/>
          <a:p>
            <a:fld id="{84E547B8-B805-4067-BE6C-A2DA2F897D82}" type="slidenum">
              <a:rPr lang="he-IL" smtClean="0"/>
              <a:pPr/>
              <a:t>38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54726244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כותרת משנה 3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Debugging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825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Program Style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8872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81000"/>
            <a:ext cx="7772400" cy="70643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Debugging 101</a:t>
            </a:r>
            <a:endParaRPr lang="en-US" dirty="0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>
              <a:buFont typeface="Franklin Gothic Book" pitchFamily="34" charset="0"/>
              <a:buAutoNum type="arabicPeriod"/>
            </a:pPr>
            <a:endParaRPr lang="en-US" sz="3600" dirty="0" smtClean="0"/>
          </a:p>
          <a:p>
            <a:pPr marL="514350" indent="-514350">
              <a:buFont typeface="Franklin Gothic Book" pitchFamily="34" charset="0"/>
              <a:buAutoNum type="arabicPeriod"/>
            </a:pPr>
            <a:r>
              <a:rPr lang="en-US" sz="3600" dirty="0" smtClean="0"/>
              <a:t>“Define” the bug --- reproduce it</a:t>
            </a:r>
          </a:p>
          <a:p>
            <a:pPr marL="514350" indent="-514350">
              <a:buFont typeface="Franklin Gothic Book" pitchFamily="34" charset="0"/>
              <a:buAutoNum type="arabicPeriod"/>
            </a:pPr>
            <a:r>
              <a:rPr lang="en-US" sz="3600" dirty="0" smtClean="0"/>
              <a:t>Use debugger or/and printouts (and other tools e.g. </a:t>
            </a:r>
            <a:r>
              <a:rPr lang="en-US" sz="3600" dirty="0" err="1" smtClean="0"/>
              <a:t>valgrind</a:t>
            </a:r>
            <a:r>
              <a:rPr lang="en-US" sz="3600" dirty="0" smtClean="0"/>
              <a:t>)</a:t>
            </a:r>
          </a:p>
          <a:p>
            <a:pPr marL="514350" indent="-514350">
              <a:buFont typeface="Franklin Gothic Book" pitchFamily="34" charset="0"/>
              <a:buAutoNum type="arabicPeriod"/>
            </a:pPr>
            <a:r>
              <a:rPr lang="en-US" sz="3600" dirty="0" smtClean="0"/>
              <a:t>Don’t panic --- think!</a:t>
            </a:r>
          </a:p>
          <a:p>
            <a:pPr marL="514350" indent="-514350">
              <a:buFont typeface="Franklin Gothic Book" pitchFamily="34" charset="0"/>
              <a:buAutoNum type="arabicPeriod"/>
            </a:pPr>
            <a:r>
              <a:rPr lang="en-US" sz="3600" dirty="0" smtClean="0"/>
              <a:t>Divide &amp; Conquer</a:t>
            </a:r>
          </a:p>
          <a:p>
            <a:pPr marL="514350" indent="-514350">
              <a:buFont typeface="Franklin Gothic Book" pitchFamily="34" charset="0"/>
              <a:buAutoNum type="arabicPeriod"/>
            </a:pPr>
            <a:r>
              <a:rPr lang="en-US" sz="3600" dirty="0"/>
              <a:t>Test before instead of debugging after</a:t>
            </a:r>
          </a:p>
          <a:p>
            <a:pPr marL="514350" indent="-514350">
              <a:buFont typeface="Franklin Gothic Book" pitchFamily="34" charset="0"/>
              <a:buAutoNum type="arabicPeriod"/>
            </a:pPr>
            <a:endParaRPr lang="en-US" sz="3600" dirty="0" smtClean="0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0" y="6553200"/>
            <a:ext cx="304800" cy="304800"/>
          </a:xfrm>
        </p:spPr>
        <p:txBody>
          <a:bodyPr/>
          <a:lstStyle/>
          <a:p>
            <a:fld id="{84E547B8-B805-4067-BE6C-A2DA2F897D82}" type="slidenum">
              <a:rPr lang="he-IL" smtClean="0"/>
              <a:pPr/>
              <a:t>40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88635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General purpose debug function</a:t>
            </a:r>
            <a:endParaRPr lang="en-US" dirty="0"/>
          </a:p>
        </p:txBody>
      </p:sp>
      <p:sp>
        <p:nvSpPr>
          <p:cNvPr id="4" name="מציין מיקום של מספר שקופית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6DB5EC8D-3521-4A6C-81B0-939FB146B2D8}" type="slidenum">
              <a:rPr lang="he-IL" smtClean="0"/>
              <a:pPr/>
              <a:t>41</a:t>
            </a:fld>
            <a:endParaRPr lang="en-US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>
              <a:lnSpc>
                <a:spcPct val="140000"/>
              </a:lnSpc>
            </a:pPr>
            <a:r>
              <a:rPr lang="en-US" sz="2300" dirty="0">
                <a:solidFill>
                  <a:srgbClr val="008000"/>
                </a:solidFill>
                <a:latin typeface="Consolas"/>
              </a:rPr>
              <a:t>// file: </a:t>
            </a:r>
            <a:r>
              <a:rPr lang="en-US" sz="2300" dirty="0" err="1">
                <a:solidFill>
                  <a:srgbClr val="008000"/>
                </a:solidFill>
                <a:latin typeface="Consolas"/>
              </a:rPr>
              <a:t>my_debug.h</a:t>
            </a:r>
            <a:r>
              <a:rPr lang="en-US" sz="2300" dirty="0">
                <a:solidFill>
                  <a:srgbClr val="008000"/>
                </a:solidFill>
                <a:latin typeface="Consolas"/>
              </a:rPr>
              <a:t> </a:t>
            </a:r>
            <a:br>
              <a:rPr lang="en-US" sz="2300" dirty="0">
                <a:solidFill>
                  <a:srgbClr val="008000"/>
                </a:solidFill>
                <a:latin typeface="Consolas"/>
              </a:rPr>
            </a:br>
            <a:r>
              <a:rPr lang="en-US" sz="2300" dirty="0">
                <a:solidFill>
                  <a:srgbClr val="008000"/>
                </a:solidFill>
                <a:latin typeface="Consolas"/>
              </a:rPr>
              <a:t>// defines a general purpose debug printing function </a:t>
            </a:r>
            <a:br>
              <a:rPr lang="en-US" sz="2300" dirty="0">
                <a:solidFill>
                  <a:srgbClr val="008000"/>
                </a:solidFill>
                <a:latin typeface="Consolas"/>
              </a:rPr>
            </a:br>
            <a:r>
              <a:rPr lang="en-US" sz="2300" dirty="0">
                <a:solidFill>
                  <a:srgbClr val="008000"/>
                </a:solidFill>
                <a:latin typeface="Consolas"/>
              </a:rPr>
              <a:t>// usage: same as </a:t>
            </a:r>
            <a:r>
              <a:rPr lang="en-US" sz="2300" dirty="0" err="1">
                <a:solidFill>
                  <a:srgbClr val="008000"/>
                </a:solidFill>
                <a:latin typeface="Consolas"/>
              </a:rPr>
              <a:t>printf</a:t>
            </a:r>
            <a:r>
              <a:rPr lang="en-US" sz="2300" dirty="0">
                <a:solidFill>
                  <a:srgbClr val="008000"/>
                </a:solidFill>
                <a:latin typeface="Consolas"/>
              </a:rPr>
              <a:t>, </a:t>
            </a:r>
            <a:br>
              <a:rPr lang="en-US" sz="2300" dirty="0">
                <a:solidFill>
                  <a:srgbClr val="008000"/>
                </a:solidFill>
                <a:latin typeface="Consolas"/>
              </a:rPr>
            </a:br>
            <a:r>
              <a:rPr lang="en-US" sz="2300" dirty="0">
                <a:solidFill>
                  <a:srgbClr val="008000"/>
                </a:solidFill>
                <a:latin typeface="Consolas"/>
              </a:rPr>
              <a:t>// to disable the printing define the macro NDEBUG </a:t>
            </a:r>
            <a:br>
              <a:rPr lang="en-US" sz="2300" dirty="0">
                <a:solidFill>
                  <a:srgbClr val="008000"/>
                </a:solidFill>
                <a:latin typeface="Consolas"/>
              </a:rPr>
            </a:br>
            <a:r>
              <a:rPr lang="en-US" sz="2300" dirty="0">
                <a:solidFill>
                  <a:srgbClr val="0000FF"/>
                </a:solidFill>
                <a:latin typeface="Consolas"/>
              </a:rPr>
              <a:t>#</a:t>
            </a:r>
            <a:r>
              <a:rPr lang="en-US" sz="2300" dirty="0" err="1">
                <a:solidFill>
                  <a:srgbClr val="0000FF"/>
                </a:solidFill>
                <a:latin typeface="Consolas"/>
              </a:rPr>
              <a:t>ifdef</a:t>
            </a:r>
            <a:r>
              <a:rPr lang="en-US" sz="2300" dirty="0">
                <a:solidFill>
                  <a:srgbClr val="000000"/>
                </a:solidFill>
                <a:latin typeface="Consolas"/>
              </a:rPr>
              <a:t> NDEBUG </a:t>
            </a:r>
            <a:br>
              <a:rPr lang="en-US" sz="2300" dirty="0">
                <a:solidFill>
                  <a:srgbClr val="000000"/>
                </a:solidFill>
                <a:latin typeface="Consolas"/>
              </a:rPr>
            </a:br>
            <a:r>
              <a:rPr lang="en-US" sz="2300" dirty="0">
                <a:solidFill>
                  <a:srgbClr val="000000"/>
                </a:solidFill>
                <a:latin typeface="Consolas"/>
              </a:rPr>
              <a:t>   </a:t>
            </a:r>
            <a:r>
              <a:rPr lang="en-US" sz="2300" dirty="0">
                <a:solidFill>
                  <a:srgbClr val="0000FF"/>
                </a:solidFill>
                <a:latin typeface="Consolas"/>
              </a:rPr>
              <a:t>#define</a:t>
            </a:r>
            <a:r>
              <a:rPr lang="en-US" sz="2300" dirty="0">
                <a:solidFill>
                  <a:srgbClr val="000000"/>
                </a:solidFill>
                <a:latin typeface="Consolas"/>
              </a:rPr>
              <a:t> </a:t>
            </a:r>
            <a:r>
              <a:rPr lang="en-US" sz="2300" dirty="0" err="1">
                <a:solidFill>
                  <a:srgbClr val="000000"/>
                </a:solidFill>
                <a:latin typeface="Consolas"/>
              </a:rPr>
              <a:t>printDEBUG</a:t>
            </a:r>
            <a:r>
              <a:rPr lang="en-US" sz="2300" dirty="0">
                <a:solidFill>
                  <a:srgbClr val="000000"/>
                </a:solidFill>
                <a:latin typeface="Consolas"/>
              </a:rPr>
              <a:t>(format, ...) (void (0)) </a:t>
            </a:r>
            <a:br>
              <a:rPr lang="en-US" sz="2300" dirty="0">
                <a:solidFill>
                  <a:srgbClr val="000000"/>
                </a:solidFill>
                <a:latin typeface="Consolas"/>
              </a:rPr>
            </a:br>
            <a:r>
              <a:rPr lang="en-US" sz="2300" dirty="0">
                <a:solidFill>
                  <a:srgbClr val="0000FF"/>
                </a:solidFill>
                <a:latin typeface="Consolas"/>
              </a:rPr>
              <a:t>#else</a:t>
            </a:r>
            <a:r>
              <a:rPr lang="en-US" sz="2300" dirty="0">
                <a:solidFill>
                  <a:srgbClr val="000000"/>
                </a:solidFill>
                <a:latin typeface="Consolas"/>
              </a:rPr>
              <a:t> </a:t>
            </a:r>
            <a:br>
              <a:rPr lang="en-US" sz="2300" dirty="0">
                <a:solidFill>
                  <a:srgbClr val="000000"/>
                </a:solidFill>
                <a:latin typeface="Consolas"/>
              </a:rPr>
            </a:br>
            <a:r>
              <a:rPr lang="en-US" sz="2300" dirty="0">
                <a:solidFill>
                  <a:srgbClr val="000000"/>
                </a:solidFill>
                <a:latin typeface="Consolas"/>
              </a:rPr>
              <a:t>   </a:t>
            </a:r>
            <a:r>
              <a:rPr lang="en-US" sz="2300" dirty="0">
                <a:solidFill>
                  <a:srgbClr val="0000FF"/>
                </a:solidFill>
                <a:latin typeface="Consolas"/>
              </a:rPr>
              <a:t>#define</a:t>
            </a:r>
            <a:r>
              <a:rPr lang="en-US" sz="2300" dirty="0">
                <a:solidFill>
                  <a:srgbClr val="000000"/>
                </a:solidFill>
                <a:latin typeface="Consolas"/>
              </a:rPr>
              <a:t> </a:t>
            </a:r>
            <a:r>
              <a:rPr lang="en-US" sz="2300" dirty="0" err="1">
                <a:solidFill>
                  <a:srgbClr val="000000"/>
                </a:solidFill>
                <a:latin typeface="Consolas"/>
              </a:rPr>
              <a:t>printDEBUG</a:t>
            </a:r>
            <a:r>
              <a:rPr lang="en-US" sz="2300" dirty="0">
                <a:solidFill>
                  <a:srgbClr val="000000"/>
                </a:solidFill>
                <a:latin typeface="Consolas"/>
              </a:rPr>
              <a:t>(format, ...)  \</a:t>
            </a:r>
            <a:br>
              <a:rPr lang="en-US" sz="2300" dirty="0">
                <a:solidFill>
                  <a:srgbClr val="000000"/>
                </a:solidFill>
                <a:latin typeface="Consolas"/>
              </a:rPr>
            </a:br>
            <a:r>
              <a:rPr lang="en-US" sz="2300" dirty="0">
                <a:solidFill>
                  <a:srgbClr val="000000"/>
                </a:solidFill>
                <a:latin typeface="Consolas"/>
              </a:rPr>
              <a:t>       </a:t>
            </a:r>
            <a:r>
              <a:rPr lang="en-US" sz="2300" dirty="0" err="1">
                <a:solidFill>
                  <a:srgbClr val="000000"/>
                </a:solidFill>
                <a:latin typeface="Consolas"/>
              </a:rPr>
              <a:t>printf</a:t>
            </a:r>
            <a:r>
              <a:rPr lang="en-US" sz="2300" dirty="0">
                <a:solidFill>
                  <a:srgbClr val="000000"/>
                </a:solidFill>
                <a:latin typeface="Consolas"/>
              </a:rPr>
              <a:t>(format, ##__ VA_ARGS__) </a:t>
            </a:r>
            <a:br>
              <a:rPr lang="en-US" sz="2300" dirty="0">
                <a:solidFill>
                  <a:srgbClr val="000000"/>
                </a:solidFill>
                <a:latin typeface="Consolas"/>
              </a:rPr>
            </a:br>
            <a:r>
              <a:rPr lang="en-US" sz="2300" dirty="0">
                <a:solidFill>
                  <a:srgbClr val="0000FF"/>
                </a:solidFill>
                <a:latin typeface="Consolas"/>
              </a:rPr>
              <a:t>#</a:t>
            </a:r>
            <a:r>
              <a:rPr lang="en-US" sz="2300" dirty="0" err="1">
                <a:solidFill>
                  <a:srgbClr val="0000FF"/>
                </a:solidFill>
                <a:latin typeface="Consolas"/>
              </a:rPr>
              <a:t>endif</a:t>
            </a:r>
            <a:endParaRPr lang="en-US" sz="23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433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 1"/>
          <p:cNvSpPr txBox="1">
            <a:spLocks noGrp="1"/>
          </p:cNvSpPr>
          <p:nvPr>
            <p:ph type="title" idx="4294967295"/>
          </p:nvPr>
        </p:nvSpPr>
        <p:spPr>
          <a:xfrm>
            <a:off x="304800" y="304800"/>
            <a:ext cx="7732440" cy="754053"/>
          </a:xfrm>
        </p:spPr>
        <p:txBody>
          <a:bodyPr>
            <a:spAutoFit/>
          </a:bodyPr>
          <a:lstStyle/>
          <a:p>
            <a:pPr lvl="0" algn="l"/>
            <a:r>
              <a:rPr lang="en-US" dirty="0"/>
              <a:t>Debugger</a:t>
            </a:r>
          </a:p>
        </p:txBody>
      </p:sp>
      <p:sp>
        <p:nvSpPr>
          <p:cNvPr id="3" name=" 2"/>
          <p:cNvSpPr txBox="1">
            <a:spLocks noGrp="1"/>
          </p:cNvSpPr>
          <p:nvPr>
            <p:ph type="body" idx="4294967295"/>
          </p:nvPr>
        </p:nvSpPr>
        <p:spPr>
          <a:xfrm>
            <a:off x="299520" y="1311120"/>
            <a:ext cx="8643960" cy="3467616"/>
          </a:xfrm>
        </p:spPr>
        <p:txBody>
          <a:bodyPr>
            <a:spAutoFit/>
          </a:bodyPr>
          <a:lstStyle>
            <a:defPPr marL="285480" marR="0" lvl="0" indent="-28548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70000"/>
              <a:buFont typeface="Monotype Sorts" pitchFamily="2"/>
              <a:buNone/>
              <a:tabLst>
                <a:tab pos="914040" algn="l"/>
                <a:tab pos="1828440" algn="l"/>
                <a:tab pos="2742840" algn="l"/>
                <a:tab pos="3657240" algn="l"/>
                <a:tab pos="4571640" algn="l"/>
                <a:tab pos="5486040" algn="l"/>
                <a:tab pos="6400439" algn="l"/>
                <a:tab pos="7314840" algn="l"/>
                <a:tab pos="8229240" algn="l"/>
                <a:tab pos="9143640" algn="l"/>
                <a:tab pos="100580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defPPr>
            <a:lvl1pPr marL="285480" marR="0" lvl="0" indent="-28548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70000"/>
              <a:buFont typeface="Monotype Sorts" pitchFamily="2"/>
              <a:buChar char=""/>
              <a:tabLst>
                <a:tab pos="914040" algn="l"/>
                <a:tab pos="1828440" algn="l"/>
                <a:tab pos="2742840" algn="l"/>
                <a:tab pos="3657240" algn="l"/>
                <a:tab pos="4571640" algn="l"/>
                <a:tab pos="5486040" algn="l"/>
                <a:tab pos="6400439" algn="l"/>
                <a:tab pos="7314840" algn="l"/>
                <a:tab pos="8229240" algn="l"/>
                <a:tab pos="9143640" algn="l"/>
                <a:tab pos="100580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1pPr>
            <a:lvl2pPr marL="761760" marR="0" lvl="1" indent="-28584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100000"/>
              <a:buFont typeface="Symbol" pitchFamily="18"/>
              <a:buChar char=""/>
              <a:tabLst>
                <a:tab pos="914039" algn="l"/>
                <a:tab pos="1828439" algn="l"/>
                <a:tab pos="2742839" algn="l"/>
                <a:tab pos="3657238" algn="l"/>
                <a:tab pos="4571639" algn="l"/>
                <a:tab pos="5486039" algn="l"/>
                <a:tab pos="6400439" algn="l"/>
                <a:tab pos="7314839" algn="l"/>
                <a:tab pos="8229238" algn="l"/>
                <a:tab pos="9143638" algn="l"/>
                <a:tab pos="10058039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2pPr>
            <a:lvl3pPr marL="1143000" marR="0" lvl="2" indent="-19080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75000"/>
              <a:buFont typeface="Symbol" pitchFamily="18"/>
              <a:buChar char=""/>
              <a:tabLst>
                <a:tab pos="1828799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3999" algn="l"/>
                <a:tab pos="10058399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3pPr>
            <a:lvl4pPr marL="1523880" marR="0" lvl="3" indent="-19044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50000"/>
              <a:buFont typeface="Monotype Sorts" pitchFamily="2"/>
              <a:buChar char=""/>
              <a:tabLst>
                <a:tab pos="1828440" algn="l"/>
                <a:tab pos="2742840" algn="l"/>
                <a:tab pos="3657240" algn="l"/>
                <a:tab pos="4571640" algn="l"/>
                <a:tab pos="5486040" algn="l"/>
                <a:tab pos="6400440" algn="l"/>
                <a:tab pos="7314839" algn="l"/>
                <a:tab pos="8229240" algn="l"/>
                <a:tab pos="9143640" algn="l"/>
                <a:tab pos="100580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4pPr>
            <a:lvl5pPr marL="1904759" marR="0" lvl="4" indent="-19044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100000"/>
              <a:buFont typeface="Arial" pitchFamily="34"/>
              <a:buChar char="•"/>
              <a:tabLst>
                <a:tab pos="2742840" algn="l"/>
                <a:tab pos="3657239" algn="l"/>
                <a:tab pos="4571640" algn="l"/>
                <a:tab pos="5486039" algn="l"/>
                <a:tab pos="6400440" algn="l"/>
                <a:tab pos="7314839" algn="l"/>
                <a:tab pos="8229239" algn="l"/>
                <a:tab pos="9143640" algn="l"/>
                <a:tab pos="100580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5pPr>
            <a:lvl6pPr marL="1904759" marR="0" lvl="5" indent="-19044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100000"/>
              <a:buFont typeface="Arial" pitchFamily="34"/>
              <a:buChar char="•"/>
              <a:tabLst>
                <a:tab pos="2742840" algn="l"/>
                <a:tab pos="3657239" algn="l"/>
                <a:tab pos="4571640" algn="l"/>
                <a:tab pos="5486039" algn="l"/>
                <a:tab pos="6400440" algn="l"/>
                <a:tab pos="7314839" algn="l"/>
                <a:tab pos="8229239" algn="l"/>
                <a:tab pos="9143640" algn="l"/>
                <a:tab pos="100580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6pPr>
            <a:lvl7pPr marL="1904759" marR="0" lvl="6" indent="-19044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100000"/>
              <a:buFont typeface="Arial" pitchFamily="34"/>
              <a:buChar char="•"/>
              <a:tabLst>
                <a:tab pos="2742840" algn="l"/>
                <a:tab pos="3657239" algn="l"/>
                <a:tab pos="4571640" algn="l"/>
                <a:tab pos="5486039" algn="l"/>
                <a:tab pos="6400440" algn="l"/>
                <a:tab pos="7314839" algn="l"/>
                <a:tab pos="8229239" algn="l"/>
                <a:tab pos="9143640" algn="l"/>
                <a:tab pos="100580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7pPr>
            <a:lvl8pPr marL="1904759" marR="0" lvl="7" indent="-19044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474747"/>
              </a:buClr>
              <a:buSzPct val="100000"/>
              <a:buFont typeface="Arial" pitchFamily="34"/>
              <a:buChar char="•"/>
              <a:tabLst>
                <a:tab pos="2742840" algn="l"/>
                <a:tab pos="3657239" algn="l"/>
                <a:tab pos="4571640" algn="l"/>
                <a:tab pos="5486039" algn="l"/>
                <a:tab pos="6400440" algn="l"/>
                <a:tab pos="7314839" algn="l"/>
                <a:tab pos="8229239" algn="l"/>
                <a:tab pos="9143640" algn="l"/>
                <a:tab pos="100580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8pPr>
            <a:lvl9pPr marL="1944000" marR="0" lvl="8" indent="-21600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SzPct val="45000"/>
              <a:buFont typeface="StarSymbol"/>
              <a:buChar char="●"/>
              <a:tabLst>
                <a:tab pos="2742840" algn="l"/>
                <a:tab pos="3657239" algn="l"/>
                <a:tab pos="4571640" algn="l"/>
                <a:tab pos="5486039" algn="l"/>
                <a:tab pos="6400440" algn="l"/>
                <a:tab pos="7314839" algn="l"/>
                <a:tab pos="8229239" algn="l"/>
                <a:tab pos="9143640" algn="l"/>
                <a:tab pos="10058040" algn="l"/>
              </a:tabLst>
              <a:defRPr lang="en-US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MS Gothic" pitchFamily="2"/>
                <a:cs typeface="Tahoma" pitchFamily="2"/>
              </a:defRPr>
            </a:lvl9pPr>
          </a:lstStyle>
          <a:p>
            <a:r>
              <a:rPr lang="en-US" dirty="0"/>
              <a:t>See how the program runs, value of variables...</a:t>
            </a:r>
          </a:p>
          <a:p>
            <a:r>
              <a:rPr lang="en-US" dirty="0"/>
              <a:t>Breakpoints, break on expressions change...</a:t>
            </a:r>
          </a:p>
          <a:p>
            <a:r>
              <a:rPr lang="en-US" dirty="0"/>
              <a:t>Stack Trace: very helpful for </a:t>
            </a:r>
            <a:r>
              <a:rPr lang="en-US" dirty="0" err="1"/>
              <a:t>seg</a:t>
            </a:r>
            <a:r>
              <a:rPr lang="en-US" dirty="0"/>
              <a:t> faults</a:t>
            </a:r>
            <a:r>
              <a:rPr lang="en-US" dirty="0" smtClean="0"/>
              <a:t>!</a:t>
            </a:r>
          </a:p>
          <a:p>
            <a:r>
              <a:rPr lang="en-US" dirty="0" smtClean="0"/>
              <a:t>DANGER: debuggers tend to make people not think about the problem!</a:t>
            </a:r>
          </a:p>
          <a:p>
            <a:r>
              <a:rPr lang="en-US" dirty="0" smtClean="0"/>
              <a:t>Many excellent programmers don’t use a debugger, or as it is called: use “debugging in your mind”</a:t>
            </a:r>
            <a:endParaRPr lang="en-US" dirty="0"/>
          </a:p>
        </p:txBody>
      </p:sp>
      <p:sp>
        <p:nvSpPr>
          <p:cNvPr id="4" name="מציין מיקום של מספר שקופית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0" y="6553200"/>
            <a:ext cx="304800" cy="304800"/>
          </a:xfrm>
        </p:spPr>
        <p:txBody>
          <a:bodyPr/>
          <a:lstStyle/>
          <a:p>
            <a:fld id="{84E547B8-B805-4067-BE6C-A2DA2F897D82}" type="slidenum">
              <a:rPr lang="he-IL" smtClean="0"/>
              <a:pPr/>
              <a:t>42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0127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כותרת משנה 3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Optimization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8213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 txBox="1">
            <a:spLocks noGrp="1"/>
          </p:cNvSpPr>
          <p:nvPr>
            <p:ph type="body" idx="4294967295"/>
          </p:nvPr>
        </p:nvSpPr>
        <p:spPr>
          <a:xfrm>
            <a:off x="609600" y="1981200"/>
            <a:ext cx="7272360" cy="1292662"/>
          </a:xfrm>
        </p:spPr>
        <p:txBody>
          <a:bodyPr>
            <a:spAutoFit/>
          </a:bodyPr>
          <a:lstStyle/>
          <a:p>
            <a:pPr marL="0" lvl="0" indent="0">
              <a:buNone/>
            </a:pPr>
            <a:r>
              <a:rPr lang="en-US" b="1" dirty="0">
                <a:solidFill>
                  <a:srgbClr val="FF0000"/>
                </a:solidFill>
                <a:effectLst>
                  <a:outerShdw dist="17962" dir="2700000">
                    <a:srgbClr val="000000"/>
                  </a:outerShdw>
                </a:effectLst>
              </a:rPr>
              <a:t>Premature</a:t>
            </a:r>
            <a:r>
              <a:rPr lang="en-US" b="1" dirty="0">
                <a:effectLst>
                  <a:outerShdw dist="17962" dir="2700000">
                    <a:srgbClr val="000000"/>
                  </a:outerShdw>
                </a:effectLst>
              </a:rPr>
              <a:t> optimization is the root of all </a:t>
            </a:r>
            <a:r>
              <a:rPr lang="en-US" b="1" dirty="0">
                <a:solidFill>
                  <a:srgbClr val="FF0000"/>
                </a:solidFill>
                <a:effectLst>
                  <a:outerShdw dist="17962" dir="2700000">
                    <a:srgbClr val="000000"/>
                  </a:outerShdw>
                </a:effectLst>
              </a:rPr>
              <a:t>evil</a:t>
            </a:r>
            <a:r>
              <a:rPr lang="en-US" b="1" dirty="0">
                <a:effectLst>
                  <a:outerShdw dist="17962" dir="2700000">
                    <a:srgbClr val="000000"/>
                  </a:outerShdw>
                </a:effectLst>
              </a:rPr>
              <a:t> (or at least most of it) in programming – Donald Knuth</a:t>
            </a:r>
          </a:p>
        </p:txBody>
      </p:sp>
      <p:sp>
        <p:nvSpPr>
          <p:cNvPr id="6" name="Title 5"/>
          <p:cNvSpPr txBox="1">
            <a:spLocks noGrp="1"/>
          </p:cNvSpPr>
          <p:nvPr>
            <p:ph type="title" idx="4294967295"/>
          </p:nvPr>
        </p:nvSpPr>
        <p:spPr>
          <a:xfrm>
            <a:off x="228600" y="119390"/>
            <a:ext cx="8686800" cy="1369606"/>
          </a:xfrm>
        </p:spPr>
        <p:txBody>
          <a:bodyPr wrap="square">
            <a:spAutoFit/>
          </a:bodyPr>
          <a:lstStyle/>
          <a:p>
            <a:pPr lvl="0" algn="ctr"/>
            <a:r>
              <a:rPr lang="en-US" dirty="0"/>
              <a:t>What smart people say about </a:t>
            </a:r>
            <a:r>
              <a:rPr lang="en-US" dirty="0">
                <a:solidFill>
                  <a:srgbClr val="FF0000"/>
                </a:solidFill>
                <a:effectLst>
                  <a:outerShdw dist="17962" dir="2700000">
                    <a:srgbClr val="000000"/>
                  </a:outerShdw>
                </a:effectLst>
              </a:rPr>
              <a:t>Premature</a:t>
            </a:r>
            <a:r>
              <a:rPr lang="en-US" dirty="0">
                <a:effectLst>
                  <a:outerShdw dist="17962" dir="2700000">
                    <a:srgbClr val="000000"/>
                  </a:outerShdw>
                </a:effectLst>
              </a:rPr>
              <a:t> </a:t>
            </a:r>
            <a:r>
              <a:rPr lang="en-US" dirty="0">
                <a:solidFill>
                  <a:srgbClr val="FF0000"/>
                </a:solidFill>
                <a:effectLst>
                  <a:outerShdw dist="17962" dir="2700000">
                    <a:srgbClr val="000000"/>
                  </a:outerShdw>
                </a:effectLst>
              </a:rPr>
              <a:t>optimization</a:t>
            </a:r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4" name="מציין מיקום של מספר שקופית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0" y="6553200"/>
            <a:ext cx="304800" cy="304800"/>
          </a:xfrm>
        </p:spPr>
        <p:txBody>
          <a:bodyPr/>
          <a:lstStyle/>
          <a:p>
            <a:fld id="{84E547B8-B805-4067-BE6C-A2DA2F897D82}" type="slidenum">
              <a:rPr lang="he-IL" smtClean="0"/>
              <a:pPr/>
              <a:t>44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7344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152400" y="541587"/>
            <a:ext cx="8791080" cy="754053"/>
          </a:xfrm>
        </p:spPr>
        <p:txBody>
          <a:bodyPr wrap="square">
            <a:spAutoFit/>
          </a:bodyPr>
          <a:lstStyle/>
          <a:p>
            <a:pPr lvl="0" algn="ctr"/>
            <a:r>
              <a:rPr lang="en-US" dirty="0"/>
              <a:t>So, what to do?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4294967295"/>
          </p:nvPr>
        </p:nvSpPr>
        <p:spPr>
          <a:xfrm>
            <a:off x="299520" y="1311121"/>
            <a:ext cx="8006280" cy="3600986"/>
          </a:xfr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q"/>
            </a:pPr>
            <a:r>
              <a:rPr lang="en-US" dirty="0"/>
              <a:t>Check if you </a:t>
            </a:r>
            <a:r>
              <a:rPr lang="en-US" b="1" dirty="0">
                <a:solidFill>
                  <a:srgbClr val="008000"/>
                </a:solidFill>
                <a:effectLst>
                  <a:outerShdw dist="17962" dir="2700000">
                    <a:srgbClr val="000000"/>
                  </a:outerShdw>
                </a:effectLst>
              </a:rPr>
              <a:t>need</a:t>
            </a:r>
            <a:r>
              <a:rPr lang="en-US" dirty="0"/>
              <a:t> to </a:t>
            </a:r>
            <a:r>
              <a:rPr lang="en-US" dirty="0" smtClean="0"/>
              <a:t>optimize and what</a:t>
            </a:r>
            <a:endParaRPr lang="en-US" dirty="0"/>
          </a:p>
          <a:p>
            <a:pPr lvl="0">
              <a:buFont typeface="Wingdings" pitchFamily="2" charset="2"/>
              <a:buChar char="q"/>
            </a:pPr>
            <a:r>
              <a:rPr lang="en-US" dirty="0"/>
              <a:t>Remember to </a:t>
            </a:r>
            <a:r>
              <a:rPr lang="en-US" b="1" dirty="0">
                <a:solidFill>
                  <a:srgbClr val="008000"/>
                </a:solidFill>
                <a:effectLst>
                  <a:outerShdw dist="17962" dir="2700000">
                    <a:srgbClr val="000000"/>
                  </a:outerShdw>
                </a:effectLst>
              </a:rPr>
              <a:t>“turn off” debugging</a:t>
            </a:r>
            <a:r>
              <a:rPr lang="en-US" dirty="0"/>
              <a:t> </a:t>
            </a:r>
            <a:r>
              <a:rPr lang="en-US" dirty="0" smtClean="0"/>
              <a:t>(#define NDEBUG</a:t>
            </a:r>
            <a:r>
              <a:rPr lang="en-US" dirty="0"/>
              <a:t>)</a:t>
            </a:r>
          </a:p>
          <a:p>
            <a:pPr lvl="0">
              <a:buFont typeface="Wingdings" pitchFamily="2" charset="2"/>
              <a:buChar char="q"/>
            </a:pPr>
            <a:r>
              <a:rPr lang="en-US" dirty="0"/>
              <a:t>Check what </a:t>
            </a:r>
            <a:r>
              <a:rPr lang="en-US" b="1" dirty="0">
                <a:solidFill>
                  <a:srgbClr val="008000"/>
                </a:solidFill>
                <a:effectLst>
                  <a:outerShdw dist="17962" dir="2700000">
                    <a:srgbClr val="000000"/>
                  </a:outerShdw>
                </a:effectLst>
              </a:rPr>
              <a:t>your compiler</a:t>
            </a:r>
            <a:r>
              <a:rPr lang="en-US" dirty="0"/>
              <a:t> can do for you on </a:t>
            </a:r>
            <a:r>
              <a:rPr lang="en-US" b="1" dirty="0">
                <a:solidFill>
                  <a:srgbClr val="008000"/>
                </a:solidFill>
                <a:effectLst>
                  <a:outerShdw dist="17962" dir="2700000">
                    <a:srgbClr val="000000"/>
                  </a:outerShdw>
                </a:effectLst>
              </a:rPr>
              <a:t>your specific hardware </a:t>
            </a:r>
            <a:r>
              <a:rPr lang="en-US" dirty="0"/>
              <a:t>(-O3 -march=pentium4 -</a:t>
            </a:r>
            <a:r>
              <a:rPr lang="en-US" dirty="0" err="1"/>
              <a:t>mfpmath</a:t>
            </a:r>
            <a:r>
              <a:rPr lang="en-US" dirty="0"/>
              <a:t>=</a:t>
            </a:r>
            <a:r>
              <a:rPr lang="en-US" dirty="0" err="1"/>
              <a:t>sse</a:t>
            </a:r>
            <a:r>
              <a:rPr lang="en-US" dirty="0"/>
              <a:t>, </a:t>
            </a:r>
            <a:r>
              <a:rPr lang="en-US" dirty="0" err="1" smtClean="0"/>
              <a:t>inlining</a:t>
            </a:r>
            <a:r>
              <a:rPr lang="en-US" dirty="0" smtClean="0"/>
              <a:t> of functions, ...)</a:t>
            </a:r>
            <a:endParaRPr lang="en-US" dirty="0"/>
          </a:p>
          <a:p>
            <a:pPr lvl="0">
              <a:buFont typeface="Wingdings" pitchFamily="2" charset="2"/>
              <a:buChar char="q"/>
            </a:pPr>
            <a:r>
              <a:rPr lang="en-US" b="1" dirty="0">
                <a:solidFill>
                  <a:srgbClr val="008000"/>
                </a:solidFill>
                <a:effectLst>
                  <a:outerShdw dist="17962" dir="2700000">
                    <a:srgbClr val="000000"/>
                  </a:outerShdw>
                </a:effectLst>
              </a:rPr>
              <a:t>Profile</a:t>
            </a:r>
            <a:r>
              <a:rPr lang="en-US" dirty="0" smtClean="0"/>
              <a:t>: </a:t>
            </a:r>
            <a:r>
              <a:rPr lang="en-US" dirty="0"/>
              <a:t>check </a:t>
            </a:r>
            <a:r>
              <a:rPr lang="en-US" b="1" dirty="0">
                <a:solidFill>
                  <a:srgbClr val="008000"/>
                </a:solidFill>
                <a:effectLst>
                  <a:outerShdw dist="17962" dir="2700000">
                    <a:srgbClr val="000000"/>
                  </a:outerShdw>
                </a:effectLst>
              </a:rPr>
              <a:t>where</a:t>
            </a:r>
            <a:r>
              <a:rPr lang="en-US" dirty="0"/>
              <a:t> to </a:t>
            </a:r>
            <a:r>
              <a:rPr lang="en-US" dirty="0" smtClean="0"/>
              <a:t>optimize</a:t>
            </a:r>
            <a:endParaRPr lang="en-US" dirty="0"/>
          </a:p>
          <a:p>
            <a:pPr lvl="0">
              <a:buFont typeface="Wingdings" pitchFamily="2" charset="2"/>
              <a:buChar char="q"/>
            </a:pPr>
            <a:r>
              <a:rPr lang="en-US" dirty="0" smtClean="0"/>
              <a:t>Use </a:t>
            </a:r>
            <a:r>
              <a:rPr lang="en-US" b="1" dirty="0">
                <a:solidFill>
                  <a:srgbClr val="008000"/>
                </a:solidFill>
                <a:effectLst>
                  <a:outerShdw dist="17962" dir="2700000">
                    <a:srgbClr val="000000"/>
                  </a:outerShdw>
                </a:effectLst>
              </a:rPr>
              <a:t>common techniques</a:t>
            </a:r>
            <a:r>
              <a:rPr lang="en-US" dirty="0"/>
              <a:t> such as </a:t>
            </a:r>
            <a:r>
              <a:rPr lang="en-US"/>
              <a:t>cache</a:t>
            </a:r>
            <a:r>
              <a:rPr lang="en-US" smtClean="0"/>
              <a:t>,...</a:t>
            </a:r>
            <a:endParaRPr lang="en-US" dirty="0" smtClean="0"/>
          </a:p>
        </p:txBody>
      </p:sp>
      <p:sp>
        <p:nvSpPr>
          <p:cNvPr id="4" name="מציין מיקום של מספר שקופית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0" y="6553200"/>
            <a:ext cx="304800" cy="304800"/>
          </a:xfrm>
        </p:spPr>
        <p:txBody>
          <a:bodyPr/>
          <a:lstStyle/>
          <a:p>
            <a:fld id="{84E547B8-B805-4067-BE6C-A2DA2F897D82}" type="slidenum">
              <a:rPr lang="he-IL" smtClean="0"/>
              <a:pPr/>
              <a:t>45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4122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כותרת משנה 3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ctr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Numbers Representations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7945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Important Take Home Messages</a:t>
            </a:r>
            <a:endParaRPr lang="en-US" dirty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14400"/>
            <a:ext cx="8839200" cy="5715000"/>
          </a:xfrm>
        </p:spPr>
        <p:txBody>
          <a:bodyPr>
            <a:normAutofit/>
          </a:bodyPr>
          <a:lstStyle/>
          <a:p>
            <a:endParaRPr lang="en-US" sz="2500" dirty="0" smtClean="0"/>
          </a:p>
          <a:p>
            <a:r>
              <a:rPr lang="en-US" sz="2500" dirty="0" smtClean="0"/>
              <a:t>If you need to know the representation – check, don’t guess</a:t>
            </a:r>
            <a:endParaRPr lang="en-US" sz="2500" baseline="30000" dirty="0" smtClean="0"/>
          </a:p>
          <a:p>
            <a:endParaRPr lang="en-US" sz="2500" dirty="0" smtClean="0"/>
          </a:p>
          <a:p>
            <a:endParaRPr lang="en-US" sz="2500" dirty="0"/>
          </a:p>
          <a:p>
            <a:endParaRPr lang="en-US" sz="2500" dirty="0" smtClean="0"/>
          </a:p>
          <a:p>
            <a:endParaRPr lang="en-US" sz="2500" dirty="0"/>
          </a:p>
          <a:p>
            <a:endParaRPr lang="en-US" sz="2500" dirty="0" smtClean="0"/>
          </a:p>
        </p:txBody>
      </p:sp>
    </p:spTree>
    <p:extLst>
      <p:ext uri="{BB962C8B-B14F-4D97-AF65-F5344CB8AC3E}">
        <p14:creationId xmlns:p14="http://schemas.microsoft.com/office/powerpoint/2010/main" val="52947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Important Take Home Messages</a:t>
            </a:r>
            <a:endParaRPr lang="en-US" dirty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14400"/>
            <a:ext cx="8839200" cy="5715000"/>
          </a:xfrm>
        </p:spPr>
        <p:txBody>
          <a:bodyPr>
            <a:normAutofit/>
          </a:bodyPr>
          <a:lstStyle/>
          <a:p>
            <a:endParaRPr lang="en-US" sz="2500" dirty="0" smtClean="0"/>
          </a:p>
          <a:p>
            <a:pPr marL="457200" indent="-457200">
              <a:buAutoNum type="arabicPeriod"/>
            </a:pPr>
            <a:r>
              <a:rPr lang="en-US" sz="2500" dirty="0" smtClean="0"/>
              <a:t>1+2==</a:t>
            </a:r>
            <a:r>
              <a:rPr lang="en-US" sz="2500" dirty="0"/>
              <a:t>3</a:t>
            </a:r>
            <a:endParaRPr lang="en-US" sz="2500" dirty="0" smtClean="0"/>
          </a:p>
          <a:p>
            <a:pPr marL="457200" indent="-457200">
              <a:buAutoNum type="arabicPeriod"/>
            </a:pPr>
            <a:r>
              <a:rPr lang="en-US" sz="2500" dirty="0" smtClean="0"/>
              <a:t>0.1+0.2==0.3</a:t>
            </a:r>
          </a:p>
          <a:p>
            <a:endParaRPr lang="en-US" sz="2500" dirty="0" smtClean="0"/>
          </a:p>
          <a:p>
            <a:endParaRPr lang="en-US" sz="2500" baseline="30000" dirty="0"/>
          </a:p>
          <a:p>
            <a:endParaRPr lang="en-US" sz="2500" baseline="30000" dirty="0" smtClean="0"/>
          </a:p>
          <a:p>
            <a:endParaRPr lang="en-US" sz="2500" dirty="0" smtClean="0"/>
          </a:p>
          <a:p>
            <a:endParaRPr lang="en-US" sz="2500" dirty="0"/>
          </a:p>
          <a:p>
            <a:endParaRPr lang="en-US" sz="2500" dirty="0" smtClean="0"/>
          </a:p>
          <a:p>
            <a:endParaRPr lang="en-US" sz="2500" dirty="0"/>
          </a:p>
          <a:p>
            <a:endParaRPr lang="en-US" sz="2500" dirty="0" smtClean="0"/>
          </a:p>
        </p:txBody>
      </p:sp>
    </p:spTree>
    <p:extLst>
      <p:ext uri="{BB962C8B-B14F-4D97-AF65-F5344CB8AC3E}">
        <p14:creationId xmlns:p14="http://schemas.microsoft.com/office/powerpoint/2010/main" val="2338647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Important Take Home Messages</a:t>
            </a:r>
            <a:endParaRPr lang="en-US" dirty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14400"/>
            <a:ext cx="8839200" cy="5715000"/>
          </a:xfrm>
        </p:spPr>
        <p:txBody>
          <a:bodyPr>
            <a:normAutofit/>
          </a:bodyPr>
          <a:lstStyle/>
          <a:p>
            <a:endParaRPr lang="en-US" sz="2500" dirty="0" smtClean="0"/>
          </a:p>
          <a:p>
            <a:pPr marL="457200" indent="-457200">
              <a:buAutoNum type="arabicPeriod"/>
            </a:pPr>
            <a:r>
              <a:rPr lang="en-US" sz="2500" dirty="0" smtClean="0"/>
              <a:t>1+2==3 </a:t>
            </a:r>
            <a:r>
              <a:rPr lang="en-US" sz="2500" b="1" dirty="0" smtClean="0">
                <a:solidFill>
                  <a:srgbClr val="00B050"/>
                </a:solidFill>
              </a:rPr>
              <a:t>TRUE</a:t>
            </a:r>
          </a:p>
          <a:p>
            <a:pPr marL="457200" indent="-457200">
              <a:buAutoNum type="arabicPeriod"/>
            </a:pPr>
            <a:r>
              <a:rPr lang="en-US" sz="2500" dirty="0" smtClean="0"/>
              <a:t>0.1+0.2==0.3 </a:t>
            </a:r>
            <a:r>
              <a:rPr lang="en-US" sz="2500" b="1" dirty="0" smtClean="0">
                <a:solidFill>
                  <a:srgbClr val="FF0000"/>
                </a:solidFill>
              </a:rPr>
              <a:t>FALSE</a:t>
            </a:r>
          </a:p>
          <a:p>
            <a:endParaRPr lang="en-US" sz="2500" dirty="0" smtClean="0"/>
          </a:p>
          <a:p>
            <a:endParaRPr lang="en-US" sz="2500" baseline="30000" dirty="0"/>
          </a:p>
          <a:p>
            <a:endParaRPr lang="en-US" sz="2500" baseline="30000" dirty="0" smtClean="0"/>
          </a:p>
          <a:p>
            <a:endParaRPr lang="en-US" sz="2500" dirty="0" smtClean="0"/>
          </a:p>
          <a:p>
            <a:endParaRPr lang="en-US" sz="2500" dirty="0"/>
          </a:p>
          <a:p>
            <a:endParaRPr lang="en-US" sz="2500" dirty="0" smtClean="0"/>
          </a:p>
          <a:p>
            <a:endParaRPr lang="en-US" sz="2500" dirty="0"/>
          </a:p>
          <a:p>
            <a:endParaRPr lang="en-US" sz="2500" dirty="0" smtClean="0"/>
          </a:p>
        </p:txBody>
      </p:sp>
    </p:spTree>
    <p:extLst>
      <p:ext uri="{BB962C8B-B14F-4D97-AF65-F5344CB8AC3E}">
        <p14:creationId xmlns:p14="http://schemas.microsoft.com/office/powerpoint/2010/main" val="3837303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Program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B25E444F-DD68-4E0B-9CEF-39E2C71790DD}" type="slidenum">
              <a:rPr lang="he-IL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dirty="0" smtClean="0"/>
              <a:t>Take the time for it. </a:t>
            </a:r>
            <a:r>
              <a:rPr lang="en-US" b="1" dirty="0" smtClean="0"/>
              <a:t>Very important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 If not followed your code will be “</a:t>
            </a:r>
            <a:r>
              <a:rPr lang="en-US" b="1" dirty="0" smtClean="0"/>
              <a:t>write only</a:t>
            </a:r>
            <a:r>
              <a:rPr lang="en-US" dirty="0" smtClean="0"/>
              <a:t>”</a:t>
            </a:r>
          </a:p>
          <a:p>
            <a:pPr marL="514350" indent="-514350">
              <a:buAutoNum type="arabicPeriod"/>
            </a:pPr>
            <a:r>
              <a:rPr lang="en-US" dirty="0" smtClean="0"/>
              <a:t>Common sense</a:t>
            </a:r>
          </a:p>
          <a:p>
            <a:pPr marL="514350" indent="-514350">
              <a:buAutoNum type="arabicPeriod"/>
            </a:pPr>
            <a:r>
              <a:rPr lang="en-US" dirty="0" smtClean="0"/>
              <a:t>Read  “real” coding guidelines document – will give you insight how important it is. e.g. good one from </a:t>
            </a:r>
            <a:r>
              <a:rPr lang="en-US" dirty="0" smtClean="0">
                <a:hlinkClick r:id="rId6"/>
              </a:rPr>
              <a:t>Microsoft</a:t>
            </a:r>
            <a:r>
              <a:rPr lang="en-US" dirty="0" smtClean="0"/>
              <a:t>  or one from </a:t>
            </a:r>
            <a:r>
              <a:rPr lang="en-US" dirty="0" smtClean="0">
                <a:hlinkClick r:id="rId7"/>
              </a:rPr>
              <a:t>Google</a:t>
            </a:r>
            <a:r>
              <a:rPr lang="en-US" dirty="0" smtClean="0"/>
              <a:t>.</a:t>
            </a:r>
          </a:p>
          <a:p>
            <a:pPr marL="514350" indent="-514350">
              <a:buAutoNum type="arabicPeriod"/>
            </a:pPr>
            <a:endParaRPr lang="en-US" dirty="0" smtClean="0"/>
          </a:p>
          <a:p>
            <a:pPr marL="514350" indent="-514350">
              <a:buAutoNum type="arabicPeriod"/>
            </a:pPr>
            <a:endParaRPr lang="en-US" dirty="0" smtClean="0"/>
          </a:p>
          <a:p>
            <a:pPr marL="514350" indent="-514350">
              <a:buAutoNum type="arabicPeriod"/>
            </a:pPr>
            <a:endParaRPr lang="en-US" dirty="0" smtClean="0"/>
          </a:p>
          <a:p>
            <a:pPr marL="514350" indent="-514350">
              <a:buAutoNum type="arabicPeriod"/>
            </a:pP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4882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Important Take Home Messages</a:t>
            </a:r>
            <a:endParaRPr lang="en-US" dirty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14400"/>
            <a:ext cx="8839200" cy="5715000"/>
          </a:xfrm>
        </p:spPr>
        <p:txBody>
          <a:bodyPr>
            <a:normAutofit/>
          </a:bodyPr>
          <a:lstStyle/>
          <a:p>
            <a:endParaRPr lang="en-US" sz="2500" dirty="0" smtClean="0"/>
          </a:p>
          <a:p>
            <a:pPr marL="457200" indent="-457200">
              <a:buAutoNum type="arabicPeriod"/>
            </a:pPr>
            <a:r>
              <a:rPr lang="en-US" sz="2500" dirty="0" smtClean="0"/>
              <a:t>1.0/0.0==1.0/0.0 </a:t>
            </a:r>
          </a:p>
          <a:p>
            <a:pPr marL="457200" indent="-457200">
              <a:buAutoNum type="arabicPeriod"/>
            </a:pPr>
            <a:r>
              <a:rPr lang="en-US" sz="2500" dirty="0" smtClean="0"/>
              <a:t>0.0/0.0==0.0/0.0 </a:t>
            </a:r>
          </a:p>
          <a:p>
            <a:endParaRPr lang="en-US" sz="2500" baseline="30000" dirty="0"/>
          </a:p>
          <a:p>
            <a:endParaRPr lang="en-US" sz="2500" baseline="30000" dirty="0" smtClean="0"/>
          </a:p>
          <a:p>
            <a:endParaRPr lang="en-US" sz="2500" dirty="0" smtClean="0"/>
          </a:p>
          <a:p>
            <a:endParaRPr lang="en-US" sz="2500" dirty="0"/>
          </a:p>
          <a:p>
            <a:endParaRPr lang="en-US" sz="2500" dirty="0" smtClean="0"/>
          </a:p>
          <a:p>
            <a:endParaRPr lang="en-US" sz="2500" dirty="0"/>
          </a:p>
          <a:p>
            <a:endParaRPr lang="en-US" sz="2500" dirty="0" smtClean="0"/>
          </a:p>
        </p:txBody>
      </p:sp>
    </p:spTree>
    <p:extLst>
      <p:ext uri="{BB962C8B-B14F-4D97-AF65-F5344CB8AC3E}">
        <p14:creationId xmlns:p14="http://schemas.microsoft.com/office/powerpoint/2010/main" val="2834386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Important Take Home Messages</a:t>
            </a:r>
            <a:endParaRPr lang="en-US" dirty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14400"/>
            <a:ext cx="8839200" cy="5715000"/>
          </a:xfrm>
        </p:spPr>
        <p:txBody>
          <a:bodyPr>
            <a:normAutofit/>
          </a:bodyPr>
          <a:lstStyle/>
          <a:p>
            <a:endParaRPr lang="en-US" sz="2500" dirty="0" smtClean="0"/>
          </a:p>
          <a:p>
            <a:pPr marL="457200" indent="-457200">
              <a:buAutoNum type="arabicPeriod"/>
            </a:pPr>
            <a:r>
              <a:rPr lang="en-US" sz="2500" dirty="0" smtClean="0"/>
              <a:t>1.0/0.0==1.0/0.0 </a:t>
            </a:r>
            <a:r>
              <a:rPr lang="en-US" sz="2400" b="1" dirty="0" smtClean="0">
                <a:solidFill>
                  <a:srgbClr val="00B050"/>
                </a:solidFill>
              </a:rPr>
              <a:t>TRUE (C++,</a:t>
            </a:r>
            <a:r>
              <a:rPr lang="en-US" sz="2400" b="1" dirty="0" err="1" smtClean="0">
                <a:solidFill>
                  <a:srgbClr val="00B050"/>
                </a:solidFill>
              </a:rPr>
              <a:t>numpy</a:t>
            </a:r>
            <a:r>
              <a:rPr lang="en-US" sz="2400" b="1" dirty="0" smtClean="0">
                <a:solidFill>
                  <a:srgbClr val="00B050"/>
                </a:solidFill>
              </a:rPr>
              <a:t>) Exception(Python)</a:t>
            </a:r>
            <a:endParaRPr lang="en-US" sz="2400" b="1" dirty="0" smtClean="0">
              <a:solidFill>
                <a:srgbClr val="00B050"/>
              </a:solidFill>
            </a:endParaRPr>
          </a:p>
          <a:p>
            <a:pPr marL="457200" indent="-457200">
              <a:buFont typeface="Wingdings 2"/>
              <a:buAutoNum type="arabicPeriod"/>
            </a:pPr>
            <a:r>
              <a:rPr lang="en-US" sz="2500" dirty="0" smtClean="0"/>
              <a:t>0.0/0.0==0.0/0.0 </a:t>
            </a:r>
            <a:r>
              <a:rPr lang="en-US" sz="2400" b="1" dirty="0" smtClean="0">
                <a:solidFill>
                  <a:srgbClr val="FF0000"/>
                </a:solidFill>
              </a:rPr>
              <a:t>FALSE </a:t>
            </a:r>
            <a:r>
              <a:rPr lang="en-US" sz="2400" b="1" dirty="0">
                <a:solidFill>
                  <a:srgbClr val="FF0000"/>
                </a:solidFill>
              </a:rPr>
              <a:t>(</a:t>
            </a:r>
            <a:r>
              <a:rPr lang="en-US" sz="2400" b="1" dirty="0">
                <a:solidFill>
                  <a:srgbClr val="FF0000"/>
                </a:solidFill>
              </a:rPr>
              <a:t>C++,</a:t>
            </a:r>
            <a:r>
              <a:rPr lang="en-US" sz="2400" b="1" dirty="0" err="1" smtClean="0">
                <a:solidFill>
                  <a:srgbClr val="FF0000"/>
                </a:solidFill>
              </a:rPr>
              <a:t>numpy</a:t>
            </a:r>
            <a:r>
              <a:rPr lang="en-US" sz="2400" b="1" dirty="0" smtClean="0">
                <a:solidFill>
                  <a:srgbClr val="FF0000"/>
                </a:solidFill>
              </a:rPr>
              <a:t>) Exception(Python</a:t>
            </a:r>
            <a:r>
              <a:rPr lang="en-US" sz="2400" b="1" dirty="0">
                <a:solidFill>
                  <a:srgbClr val="FF0000"/>
                </a:solidFill>
              </a:rPr>
              <a:t>)</a:t>
            </a:r>
          </a:p>
          <a:p>
            <a:pPr marL="457200" indent="-457200">
              <a:buAutoNum type="arabicPeriod"/>
            </a:pPr>
            <a:endParaRPr lang="en-US" sz="2500" b="1" dirty="0" smtClean="0">
              <a:solidFill>
                <a:srgbClr val="FF0000"/>
              </a:solidFill>
            </a:endParaRPr>
          </a:p>
          <a:p>
            <a:endParaRPr lang="en-US" sz="2500" dirty="0" smtClean="0"/>
          </a:p>
          <a:p>
            <a:endParaRPr lang="en-US" sz="2500" baseline="30000" dirty="0"/>
          </a:p>
          <a:p>
            <a:endParaRPr lang="en-US" sz="2500" baseline="30000" dirty="0" smtClean="0"/>
          </a:p>
          <a:p>
            <a:endParaRPr lang="en-US" sz="2500" dirty="0" smtClean="0"/>
          </a:p>
          <a:p>
            <a:endParaRPr lang="en-US" sz="2500" dirty="0"/>
          </a:p>
          <a:p>
            <a:endParaRPr lang="en-US" sz="2500" dirty="0" smtClean="0"/>
          </a:p>
          <a:p>
            <a:endParaRPr lang="en-US" sz="2500" dirty="0"/>
          </a:p>
          <a:p>
            <a:endParaRPr lang="en-US" sz="2500" dirty="0" smtClean="0"/>
          </a:p>
        </p:txBody>
      </p:sp>
    </p:spTree>
    <p:extLst>
      <p:ext uri="{BB962C8B-B14F-4D97-AF65-F5344CB8AC3E}">
        <p14:creationId xmlns:p14="http://schemas.microsoft.com/office/powerpoint/2010/main" val="25464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Important Take Home Messages</a:t>
            </a:r>
            <a:endParaRPr lang="en-US" dirty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14400"/>
            <a:ext cx="8839200" cy="5715000"/>
          </a:xfrm>
        </p:spPr>
        <p:txBody>
          <a:bodyPr>
            <a:normAutofit/>
          </a:bodyPr>
          <a:lstStyle/>
          <a:p>
            <a:endParaRPr lang="en-US" sz="2500" dirty="0" smtClean="0"/>
          </a:p>
          <a:p>
            <a:r>
              <a:rPr lang="en-US" sz="2500" dirty="0" smtClean="0"/>
              <a:t>Beware </a:t>
            </a:r>
            <a:r>
              <a:rPr lang="en-US" sz="2500" dirty="0"/>
              <a:t>of overflows and rounding errors </a:t>
            </a:r>
            <a:r>
              <a:rPr lang="en-US" sz="2500" dirty="0" smtClean="0"/>
              <a:t>(numeric stability)</a:t>
            </a:r>
            <a:endParaRPr lang="en-US" sz="2500" dirty="0"/>
          </a:p>
          <a:p>
            <a:pPr marL="342900" indent="-342900">
              <a:buFont typeface="Wingdings" panose="05000000000000000000" pitchFamily="2" charset="2"/>
              <a:buChar char="à"/>
            </a:pPr>
            <a:r>
              <a:rPr lang="en-US" sz="2500" dirty="0" smtClean="0">
                <a:sym typeface="Wingdings" pitchFamily="2" charset="2"/>
              </a:rPr>
              <a:t>Beware of comparison with ==</a:t>
            </a:r>
          </a:p>
          <a:p>
            <a:pPr marL="342900" indent="-342900">
              <a:buFont typeface="Wingdings" panose="05000000000000000000" pitchFamily="2" charset="2"/>
              <a:buChar char="à"/>
            </a:pPr>
            <a:endParaRPr lang="en-US" sz="2500" dirty="0">
              <a:sym typeface="Wingdings" pitchFamily="2" charset="2"/>
            </a:endParaRPr>
          </a:p>
          <a:p>
            <a:r>
              <a:rPr lang="en-US" sz="2500" dirty="0"/>
              <a:t>Remember the special values, and beware of unexpected behaviors! (e.g., </a:t>
            </a:r>
            <a:r>
              <a:rPr lang="en-US" sz="2500" dirty="0" err="1"/>
              <a:t>NaN</a:t>
            </a:r>
            <a:r>
              <a:rPr lang="en-US" sz="2500" dirty="0"/>
              <a:t>!=</a:t>
            </a:r>
            <a:r>
              <a:rPr lang="en-US" sz="2500" dirty="0" err="1"/>
              <a:t>NaN</a:t>
            </a:r>
            <a:r>
              <a:rPr lang="en-US" sz="2500" dirty="0"/>
              <a:t>, </a:t>
            </a:r>
          </a:p>
          <a:p>
            <a:r>
              <a:rPr lang="en-US" sz="2500" dirty="0"/>
              <a:t>IEEE 754 Floating-Point have signed zeros: -0 and +0)</a:t>
            </a:r>
          </a:p>
          <a:p>
            <a:endParaRPr lang="en-US" sz="2500" dirty="0"/>
          </a:p>
          <a:p>
            <a:endParaRPr lang="en-US" sz="2500" dirty="0"/>
          </a:p>
          <a:p>
            <a:endParaRPr lang="en-US" sz="2500" dirty="0"/>
          </a:p>
          <a:p>
            <a:endParaRPr lang="en-US" sz="2500" dirty="0"/>
          </a:p>
          <a:p>
            <a:endParaRPr lang="en-US" sz="2500" dirty="0" smtClean="0"/>
          </a:p>
          <a:p>
            <a:endParaRPr lang="en-US" sz="2500" dirty="0"/>
          </a:p>
          <a:p>
            <a:endParaRPr lang="en-US" sz="2500" dirty="0" smtClean="0"/>
          </a:p>
        </p:txBody>
      </p:sp>
    </p:spTree>
    <p:extLst>
      <p:ext uri="{BB962C8B-B14F-4D97-AF65-F5344CB8AC3E}">
        <p14:creationId xmlns:p14="http://schemas.microsoft.com/office/powerpoint/2010/main" val="2170047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Important Take Home Messages</a:t>
            </a:r>
            <a:endParaRPr lang="en-US" dirty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14400"/>
            <a:ext cx="8839200" cy="5715000"/>
          </a:xfrm>
        </p:spPr>
        <p:txBody>
          <a:bodyPr>
            <a:normAutofit/>
          </a:bodyPr>
          <a:lstStyle/>
          <a:p>
            <a:endParaRPr lang="en-US" sz="2500" dirty="0" smtClean="0"/>
          </a:p>
          <a:p>
            <a:r>
              <a:rPr lang="en-US" sz="2500" dirty="0" smtClean="0"/>
              <a:t>We won’t necessarily be able to represent all integers of a type A with a floating point number of type B even if A has less bits that B (we will be able up to 2^{mantissa bits+1}+1)</a:t>
            </a:r>
          </a:p>
        </p:txBody>
      </p:sp>
    </p:spTree>
    <p:extLst>
      <p:ext uri="{BB962C8B-B14F-4D97-AF65-F5344CB8AC3E}">
        <p14:creationId xmlns:p14="http://schemas.microsoft.com/office/powerpoint/2010/main" val="1051272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כותרת משנה 5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endParaRPr lang="he-IL" smtClean="0"/>
          </a:p>
        </p:txBody>
      </p:sp>
      <p:sp>
        <p:nvSpPr>
          <p:cNvPr id="3" name="מציין מיקום של מספר שקופית 2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68C7D47A-0FCB-45A8-9241-627B1275D4A5}" type="slidenum">
              <a:rPr lang="he-IL"/>
              <a:pPr>
                <a:defRPr/>
              </a:pPr>
              <a:t>54</a:t>
            </a:fld>
            <a:endParaRPr lang="en-US"/>
          </a:p>
        </p:txBody>
      </p:sp>
      <p:sp>
        <p:nvSpPr>
          <p:cNvPr id="78851" name="כותרת 4"/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>
          <a:xfrm>
            <a:off x="457200" y="1506538"/>
            <a:ext cx="8229600" cy="1470025"/>
          </a:xfrm>
        </p:spPr>
        <p:txBody>
          <a:bodyPr/>
          <a:lstStyle/>
          <a:p>
            <a:r>
              <a:rPr smtClean="0"/>
              <a:t>Program Design</a:t>
            </a:r>
            <a:endParaRPr lang="he-IL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0016873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cs typeface="+mj-cs"/>
              </a:rPr>
              <a:t>Interfaces</a:t>
            </a:r>
            <a:endParaRPr lang="en-US">
              <a:cs typeface="+mj-cs"/>
            </a:endParaRPr>
          </a:p>
        </p:txBody>
      </p:sp>
      <p:sp>
        <p:nvSpPr>
          <p:cNvPr id="4" name="מציין מיקום של מספר שקופית 4"/>
          <p:cNvSpPr>
            <a:spLocks noGrp="1"/>
          </p:cNvSpPr>
          <p:nvPr>
            <p:ph type="sldNum" sz="quarter" idx="4294967295"/>
            <p:custDataLst>
              <p:tags r:id="rId3"/>
            </p:custDataLst>
          </p:nvPr>
        </p:nvSpPr>
        <p:spPr>
          <a:xfrm>
            <a:off x="0" y="6553200"/>
            <a:ext cx="304800" cy="304800"/>
          </a:xfrm>
          <a:prstGeom prst="ellipse">
            <a:avLst/>
          </a:prstGeom>
        </p:spPr>
        <p:txBody>
          <a:bodyPr/>
          <a:lstStyle/>
          <a:p>
            <a:pPr>
              <a:defRPr/>
            </a:pPr>
            <a:fld id="{25A7D4A6-EC23-4CB1-A84A-42FBD53F90E6}" type="slidenum">
              <a:rPr lang="ar-SA"/>
              <a:pPr>
                <a:defRPr/>
              </a:pPr>
              <a:t>55</a:t>
            </a:fld>
            <a:endParaRPr lang="en-US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/>
        <p:txBody>
          <a:bodyPr anchor="ctr"/>
          <a:lstStyle/>
          <a:p>
            <a:pPr>
              <a:lnSpc>
                <a:spcPct val="150000"/>
              </a:lnSpc>
            </a:pPr>
            <a:r>
              <a:rPr lang="en-US" sz="3200" dirty="0" smtClean="0"/>
              <a:t>A definition of a set of functions that provide a coherent module (or library)</a:t>
            </a:r>
          </a:p>
          <a:p>
            <a:pPr lvl="1">
              <a:lnSpc>
                <a:spcPct val="150000"/>
              </a:lnSpc>
            </a:pPr>
            <a:r>
              <a:rPr lang="en-US" sz="3200" dirty="0" smtClean="0"/>
              <a:t>Data structure (e.g., list, binary tree)</a:t>
            </a:r>
          </a:p>
          <a:p>
            <a:pPr lvl="1">
              <a:lnSpc>
                <a:spcPct val="150000"/>
              </a:lnSpc>
            </a:pPr>
            <a:r>
              <a:rPr lang="en-US" sz="3200" dirty="0" smtClean="0"/>
              <a:t>User interface (e.g., drawing graphics)</a:t>
            </a:r>
          </a:p>
          <a:p>
            <a:pPr lvl="1">
              <a:lnSpc>
                <a:spcPct val="150000"/>
              </a:lnSpc>
            </a:pPr>
            <a:r>
              <a:rPr lang="en-US" sz="3200" dirty="0" smtClean="0"/>
              <a:t>Communication (e.g., device driver)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24932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cs typeface="+mj-cs"/>
              </a:rPr>
              <a:t>Interface - modularity</a:t>
            </a:r>
            <a:endParaRPr lang="en-US">
              <a:cs typeface="+mj-cs"/>
            </a:endParaRPr>
          </a:p>
        </p:txBody>
      </p:sp>
      <p:sp>
        <p:nvSpPr>
          <p:cNvPr id="4" name="מציין מיקום של מספר שקופית 4"/>
          <p:cNvSpPr>
            <a:spLocks noGrp="1"/>
          </p:cNvSpPr>
          <p:nvPr>
            <p:ph type="sldNum" sz="quarter" idx="4294967295"/>
            <p:custDataLst>
              <p:tags r:id="rId3"/>
            </p:custDataLst>
          </p:nvPr>
        </p:nvSpPr>
        <p:spPr>
          <a:xfrm>
            <a:off x="0" y="6553200"/>
            <a:ext cx="304800" cy="304800"/>
          </a:xfrm>
          <a:prstGeom prst="ellipse">
            <a:avLst/>
          </a:prstGeom>
        </p:spPr>
        <p:txBody>
          <a:bodyPr/>
          <a:lstStyle/>
          <a:p>
            <a:pPr>
              <a:defRPr/>
            </a:pPr>
            <a:fld id="{CEF12B92-6E0B-475F-9B09-396FA20421FB}" type="slidenum">
              <a:rPr lang="ar-SA"/>
              <a:pPr>
                <a:defRPr/>
              </a:pPr>
              <a:t>56</a:t>
            </a:fld>
            <a:endParaRPr lang="en-US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/>
        <p:txBody>
          <a:bodyPr anchor="ctr"/>
          <a:lstStyle/>
          <a:p>
            <a:pPr>
              <a:lnSpc>
                <a:spcPct val="150000"/>
              </a:lnSpc>
            </a:pPr>
            <a:r>
              <a:rPr lang="en-US" sz="3200" dirty="0" smtClean="0"/>
              <a:t>Hide the details of implementing the module from its usage</a:t>
            </a:r>
          </a:p>
          <a:p>
            <a:pPr lvl="1">
              <a:lnSpc>
                <a:spcPct val="150000"/>
              </a:lnSpc>
            </a:pPr>
            <a:r>
              <a:rPr lang="en-US" sz="3200" dirty="0" smtClean="0"/>
              <a:t>Specification – “what”</a:t>
            </a:r>
          </a:p>
          <a:p>
            <a:pPr lvl="1">
              <a:lnSpc>
                <a:spcPct val="150000"/>
              </a:lnSpc>
            </a:pPr>
            <a:r>
              <a:rPr lang="en-US" sz="3200" dirty="0" smtClean="0"/>
              <a:t>Implementation – “how”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31470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cs typeface="+mj-cs"/>
              </a:rPr>
              <a:t>Interface – information hiding</a:t>
            </a:r>
            <a:endParaRPr lang="en-US">
              <a:cs typeface="+mj-cs"/>
            </a:endParaRPr>
          </a:p>
        </p:txBody>
      </p:sp>
      <p:sp>
        <p:nvSpPr>
          <p:cNvPr id="4" name="מציין מיקום של מספר שקופית 4"/>
          <p:cNvSpPr>
            <a:spLocks noGrp="1"/>
          </p:cNvSpPr>
          <p:nvPr>
            <p:ph type="sldNum" sz="quarter" idx="4294967295"/>
            <p:custDataLst>
              <p:tags r:id="rId3"/>
            </p:custDataLst>
          </p:nvPr>
        </p:nvSpPr>
        <p:spPr>
          <a:xfrm>
            <a:off x="0" y="6553200"/>
            <a:ext cx="304800" cy="304800"/>
          </a:xfrm>
          <a:prstGeom prst="ellipse">
            <a:avLst/>
          </a:prstGeom>
        </p:spPr>
        <p:txBody>
          <a:bodyPr/>
          <a:lstStyle/>
          <a:p>
            <a:pPr>
              <a:defRPr/>
            </a:pPr>
            <a:fld id="{E646C297-C5DF-415D-B231-AA1B6CB80834}" type="slidenum">
              <a:rPr lang="ar-SA"/>
              <a:pPr>
                <a:defRPr/>
              </a:pPr>
              <a:t>57</a:t>
            </a:fld>
            <a:endParaRPr lang="en-US"/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/>
        <p:txBody>
          <a:bodyPr anchor="ctr"/>
          <a:lstStyle/>
          <a:p>
            <a:r>
              <a:rPr lang="en-US" sz="3200" smtClean="0"/>
              <a:t>Hide “private” information from outside</a:t>
            </a:r>
          </a:p>
          <a:p>
            <a:pPr lvl="1"/>
            <a:r>
              <a:rPr lang="en-US" sz="3200" smtClean="0"/>
              <a:t>The “outside” program should not be able to use internal variables of the module</a:t>
            </a:r>
          </a:p>
          <a:p>
            <a:pPr lvl="1"/>
            <a:r>
              <a:rPr lang="en-US" sz="3200" smtClean="0"/>
              <a:t>Crucial for modularity</a:t>
            </a:r>
          </a:p>
          <a:p>
            <a:pPr lvl="1"/>
            <a:endParaRPr lang="en-US" sz="3200" smtClean="0"/>
          </a:p>
          <a:p>
            <a:r>
              <a:rPr lang="en-US" sz="3200" smtClean="0"/>
              <a:t>Resource management</a:t>
            </a:r>
          </a:p>
          <a:p>
            <a:pPr lvl="1"/>
            <a:r>
              <a:rPr lang="en-US" sz="3200" smtClean="0"/>
              <a:t>Define who controls allocation of memory (and other resources)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71782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4" name="Rectangle 4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cs typeface="+mj-cs"/>
              </a:rPr>
              <a:t>Interface Principles</a:t>
            </a:r>
            <a:endParaRPr lang="en-US">
              <a:cs typeface="+mj-cs"/>
            </a:endParaRPr>
          </a:p>
        </p:txBody>
      </p:sp>
      <p:sp>
        <p:nvSpPr>
          <p:cNvPr id="4" name="מציין מיקום של מספר שקופית 4"/>
          <p:cNvSpPr>
            <a:spLocks noGrp="1"/>
          </p:cNvSpPr>
          <p:nvPr>
            <p:ph type="sldNum" sz="quarter" idx="4294967295"/>
            <p:custDataLst>
              <p:tags r:id="rId3"/>
            </p:custDataLst>
          </p:nvPr>
        </p:nvSpPr>
        <p:spPr>
          <a:xfrm>
            <a:off x="0" y="6553200"/>
            <a:ext cx="304800" cy="304800"/>
          </a:xfrm>
          <a:prstGeom prst="ellipse">
            <a:avLst/>
          </a:prstGeom>
        </p:spPr>
        <p:txBody>
          <a:bodyPr/>
          <a:lstStyle/>
          <a:p>
            <a:pPr>
              <a:defRPr/>
            </a:pPr>
            <a:fld id="{68CD90DC-3A87-44BA-ADCD-DECC48E337A1}" type="slidenum">
              <a:rPr lang="ar-SA"/>
              <a:pPr>
                <a:defRPr/>
              </a:pPr>
              <a:t>58</a:t>
            </a:fld>
            <a:endParaRPr lang="en-US"/>
          </a:p>
        </p:txBody>
      </p:sp>
      <p:sp>
        <p:nvSpPr>
          <p:cNvPr id="138245" name="Rectangle 5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3200" b="1" dirty="0" smtClean="0">
                <a:cs typeface="+mn-cs"/>
              </a:rPr>
              <a:t>Hide implementation details</a:t>
            </a:r>
          </a:p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n-US" sz="3200" dirty="0" smtClean="0">
              <a:cs typeface="+mn-cs"/>
            </a:endParaRPr>
          </a:p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dirty="0" smtClean="0">
                <a:cs typeface="+mn-cs"/>
              </a:rPr>
              <a:t>Hide data structures</a:t>
            </a:r>
          </a:p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dirty="0" smtClean="0">
                <a:cs typeface="+mn-cs"/>
              </a:rPr>
              <a:t>Don’t provide access to data structures that might be changed in alternative implementation </a:t>
            </a:r>
          </a:p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dirty="0" smtClean="0">
                <a:cs typeface="+mn-cs"/>
              </a:rPr>
              <a:t>A “visible” detail cannot be later changed without changing code using the interface!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552392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cs typeface="+mj-cs"/>
              </a:rPr>
              <a:t>Interface Principles</a:t>
            </a:r>
            <a:endParaRPr lang="en-US">
              <a:cs typeface="+mj-cs"/>
            </a:endParaRPr>
          </a:p>
        </p:txBody>
      </p:sp>
      <p:sp>
        <p:nvSpPr>
          <p:cNvPr id="4" name="מציין מיקום של מספר שקופית 4"/>
          <p:cNvSpPr>
            <a:spLocks noGrp="1"/>
          </p:cNvSpPr>
          <p:nvPr>
            <p:ph type="sldNum" sz="quarter" idx="4294967295"/>
            <p:custDataLst>
              <p:tags r:id="rId3"/>
            </p:custDataLst>
          </p:nvPr>
        </p:nvSpPr>
        <p:spPr>
          <a:xfrm>
            <a:off x="0" y="6553200"/>
            <a:ext cx="304800" cy="304800"/>
          </a:xfrm>
          <a:prstGeom prst="ellipse">
            <a:avLst/>
          </a:prstGeom>
        </p:spPr>
        <p:txBody>
          <a:bodyPr/>
          <a:lstStyle/>
          <a:p>
            <a:pPr>
              <a:defRPr/>
            </a:pPr>
            <a:fld id="{439FEAF9-9980-4882-BBD3-1B4479362181}" type="slidenum">
              <a:rPr lang="ar-SA"/>
              <a:pPr>
                <a:defRPr/>
              </a:pPr>
              <a:t>59</a:t>
            </a:fld>
            <a:endParaRPr lang="en-US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3200" b="1" dirty="0" smtClean="0">
                <a:cs typeface="+mn-cs"/>
              </a:rPr>
              <a:t>Use small set of “primitive” actions</a:t>
            </a: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n-US" sz="3200" dirty="0" smtClean="0">
              <a:cs typeface="+mn-cs"/>
            </a:endParaRPr>
          </a:p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dirty="0" smtClean="0">
                <a:cs typeface="+mn-cs"/>
              </a:rPr>
              <a:t>Provide to maximize functionality with minimal set of operations</a:t>
            </a:r>
          </a:p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dirty="0" smtClean="0">
                <a:cs typeface="+mn-cs"/>
              </a:rPr>
              <a:t>Do not provide unneeded functions “just because you can”</a:t>
            </a:r>
          </a:p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dirty="0" smtClean="0">
                <a:cs typeface="+mn-cs"/>
              </a:rPr>
              <a:t>How much functionality? Two approaches: Minimal (For few users, don't waste your time / Maximal (when many users will use it e.g. OS)</a:t>
            </a:r>
          </a:p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n-US" sz="3200" dirty="0"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87186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What’s in a name</a:t>
            </a:r>
          </a:p>
        </p:txBody>
      </p:sp>
      <p:sp>
        <p:nvSpPr>
          <p:cNvPr id="34818" name="מציין מיקום של מספר שקופית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AED4E730-ECA6-40F3-B6DD-6FB99B28313B}" type="slidenum">
              <a:rPr lang="he-IL" smtClean="0"/>
              <a:pPr/>
              <a:t>6</a:t>
            </a:fld>
            <a:endParaRPr lang="en-US" smtClean="0"/>
          </a:p>
        </p:txBody>
      </p:sp>
      <p:sp>
        <p:nvSpPr>
          <p:cNvPr id="76803" name="Rectangle 3"/>
          <p:cNvSpPr>
            <a:spLocks noGrp="1" noChangeArrowheads="1"/>
          </p:cNvSpPr>
          <p:nvPr>
            <p:ph sz="quarter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</a:pPr>
            <a:r>
              <a:rPr lang="en-US" sz="2400" dirty="0" smtClean="0">
                <a:latin typeface="Consolas"/>
                <a:ea typeface="Calibri"/>
                <a:cs typeface="Arial"/>
              </a:rPr>
              <a:t>Example</a:t>
            </a:r>
            <a:endParaRPr lang="en-US" sz="3200" dirty="0" smtClean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buNone/>
            </a:pPr>
            <a:r>
              <a:rPr lang="en-US" sz="2400" dirty="0" smtClean="0">
                <a:solidFill>
                  <a:srgbClr val="0000FF"/>
                </a:solidFill>
                <a:latin typeface="Consolas"/>
                <a:ea typeface="Calibri"/>
                <a:cs typeface="Arial"/>
              </a:rPr>
              <a:t>#define</a:t>
            </a:r>
            <a:r>
              <a:rPr lang="en-US" sz="2400" dirty="0" smtClean="0">
                <a:latin typeface="Consolas"/>
                <a:ea typeface="Calibri"/>
                <a:cs typeface="Arial"/>
              </a:rPr>
              <a:t> ONE 1</a:t>
            </a:r>
            <a:endParaRPr lang="en-US" sz="3200" dirty="0" smtClean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buNone/>
            </a:pPr>
            <a:r>
              <a:rPr lang="en-US" sz="2400" dirty="0" smtClean="0">
                <a:solidFill>
                  <a:srgbClr val="0000FF"/>
                </a:solidFill>
                <a:latin typeface="Consolas"/>
                <a:ea typeface="Calibri"/>
                <a:cs typeface="Arial"/>
              </a:rPr>
              <a:t>#define</a:t>
            </a:r>
            <a:r>
              <a:rPr lang="en-US" sz="2400" dirty="0" smtClean="0">
                <a:latin typeface="Consolas"/>
                <a:ea typeface="Calibri"/>
                <a:cs typeface="Arial"/>
              </a:rPr>
              <a:t> TEN 10</a:t>
            </a:r>
            <a:endParaRPr lang="en-US" sz="3200" dirty="0" smtClean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buNone/>
            </a:pPr>
            <a:r>
              <a:rPr lang="en-US" sz="2400" dirty="0" smtClean="0">
                <a:solidFill>
                  <a:srgbClr val="0000FF"/>
                </a:solidFill>
                <a:latin typeface="Consolas"/>
                <a:ea typeface="Calibri"/>
                <a:cs typeface="Arial"/>
              </a:rPr>
              <a:t>#define</a:t>
            </a:r>
            <a:r>
              <a:rPr lang="en-US" sz="2400" dirty="0" smtClean="0">
                <a:latin typeface="Consolas"/>
                <a:ea typeface="Calibri"/>
                <a:cs typeface="Arial"/>
              </a:rPr>
              <a:t> TWENTY 20</a:t>
            </a:r>
            <a:endParaRPr lang="en-US" sz="3200" dirty="0" smtClean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buNone/>
            </a:pPr>
            <a:r>
              <a:rPr lang="en-US" sz="2400" dirty="0" smtClean="0">
                <a:latin typeface="Consolas"/>
                <a:ea typeface="Calibri"/>
                <a:cs typeface="Arial"/>
              </a:rPr>
              <a:t> </a:t>
            </a:r>
            <a:endParaRPr lang="en-US" sz="3200" dirty="0" smtClean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</a:pPr>
            <a:r>
              <a:rPr lang="en-US" sz="2400" dirty="0" smtClean="0">
                <a:latin typeface="Consolas"/>
                <a:ea typeface="Calibri"/>
                <a:cs typeface="Arial"/>
              </a:rPr>
              <a:t>More reasonable</a:t>
            </a:r>
            <a:endParaRPr lang="en-US" sz="3200" dirty="0" smtClean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buNone/>
            </a:pPr>
            <a:r>
              <a:rPr lang="en-US" sz="2400" dirty="0" smtClean="0">
                <a:solidFill>
                  <a:srgbClr val="0000FF"/>
                </a:solidFill>
                <a:latin typeface="Consolas"/>
                <a:ea typeface="Calibri"/>
                <a:cs typeface="Arial"/>
              </a:rPr>
              <a:t>#define</a:t>
            </a:r>
            <a:r>
              <a:rPr lang="en-US" sz="2400" dirty="0" smtClean="0">
                <a:latin typeface="Consolas"/>
                <a:ea typeface="Calibri"/>
                <a:cs typeface="Arial"/>
              </a:rPr>
              <a:t> INPUT_MODE 1</a:t>
            </a:r>
            <a:endParaRPr lang="en-US" sz="3200" dirty="0" smtClean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buNone/>
            </a:pPr>
            <a:r>
              <a:rPr lang="en-US" sz="2400" dirty="0" smtClean="0">
                <a:solidFill>
                  <a:srgbClr val="0000FF"/>
                </a:solidFill>
                <a:latin typeface="Consolas"/>
                <a:ea typeface="Calibri"/>
                <a:cs typeface="Arial"/>
              </a:rPr>
              <a:t>#define</a:t>
            </a:r>
            <a:r>
              <a:rPr lang="en-US" sz="2400" dirty="0" smtClean="0">
                <a:latin typeface="Consolas"/>
                <a:ea typeface="Calibri"/>
                <a:cs typeface="Arial"/>
              </a:rPr>
              <a:t> INPUT_BUFSIZE 10</a:t>
            </a:r>
            <a:endParaRPr lang="en-US" sz="3200" dirty="0" smtClean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buNone/>
            </a:pPr>
            <a:r>
              <a:rPr lang="en-US" sz="2400" dirty="0" smtClean="0">
                <a:solidFill>
                  <a:srgbClr val="0000FF"/>
                </a:solidFill>
                <a:latin typeface="Consolas"/>
                <a:ea typeface="Calibri"/>
                <a:cs typeface="Arial"/>
              </a:rPr>
              <a:t>#define</a:t>
            </a:r>
            <a:r>
              <a:rPr lang="en-US" sz="2400" dirty="0" smtClean="0">
                <a:latin typeface="Consolas"/>
                <a:ea typeface="Calibri"/>
                <a:cs typeface="Arial"/>
              </a:rPr>
              <a:t> OUTPUT_BUFSIZE 20</a:t>
            </a:r>
          </a:p>
          <a:p>
            <a:endParaRPr lang="en-US" sz="2400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698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cs typeface="+mj-cs"/>
              </a:rPr>
              <a:t>Interface Principles</a:t>
            </a:r>
            <a:endParaRPr lang="en-US">
              <a:cs typeface="+mj-cs"/>
            </a:endParaRPr>
          </a:p>
        </p:txBody>
      </p:sp>
      <p:sp>
        <p:nvSpPr>
          <p:cNvPr id="4" name="מציין מיקום של מספר שקופית 4"/>
          <p:cNvSpPr>
            <a:spLocks noGrp="1"/>
          </p:cNvSpPr>
          <p:nvPr>
            <p:ph type="sldNum" sz="quarter" idx="4294967295"/>
            <p:custDataLst>
              <p:tags r:id="rId3"/>
            </p:custDataLst>
          </p:nvPr>
        </p:nvSpPr>
        <p:spPr>
          <a:xfrm>
            <a:off x="0" y="6553200"/>
            <a:ext cx="304800" cy="304800"/>
          </a:xfrm>
          <a:prstGeom prst="ellipse">
            <a:avLst/>
          </a:prstGeom>
        </p:spPr>
        <p:txBody>
          <a:bodyPr/>
          <a:lstStyle/>
          <a:p>
            <a:pPr>
              <a:defRPr/>
            </a:pPr>
            <a:fld id="{EF7369F1-10A5-4851-8A1D-EFAA25AB5426}" type="slidenum">
              <a:rPr lang="ar-SA"/>
              <a:pPr>
                <a:defRPr/>
              </a:pPr>
              <a:t>60</a:t>
            </a:fld>
            <a:endParaRPr lang="en-US"/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3200" b="1" dirty="0" smtClean="0">
                <a:cs typeface="+mn-cs"/>
              </a:rPr>
              <a:t>Don’t reach behind the back</a:t>
            </a:r>
          </a:p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n-US" sz="3200" dirty="0" smtClean="0">
              <a:cs typeface="+mn-cs"/>
            </a:endParaRPr>
          </a:p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n-US" sz="3200" dirty="0" smtClean="0">
              <a:cs typeface="+mn-cs"/>
            </a:endParaRPr>
          </a:p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dirty="0" smtClean="0">
                <a:cs typeface="+mn-cs"/>
              </a:rPr>
              <a:t>Do not use global variables unless you must.</a:t>
            </a:r>
          </a:p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dirty="0" smtClean="0">
                <a:cs typeface="+mn-cs"/>
              </a:rPr>
              <a:t>Don't have unexpected side effects!</a:t>
            </a:r>
          </a:p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dirty="0" smtClean="0">
                <a:cs typeface="+mn-cs"/>
              </a:rPr>
              <a:t>Use comments if you assume specific order of operations by the user  (and force it).</a:t>
            </a:r>
            <a:endParaRPr lang="en-US" sz="3200" b="1" dirty="0"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78364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cs typeface="+mj-cs"/>
              </a:rPr>
              <a:t>Interface Principles</a:t>
            </a:r>
            <a:endParaRPr lang="en-US" dirty="0">
              <a:cs typeface="+mj-cs"/>
            </a:endParaRPr>
          </a:p>
        </p:txBody>
      </p:sp>
      <p:sp>
        <p:nvSpPr>
          <p:cNvPr id="4" name="מציין מיקום של מספר שקופית 4"/>
          <p:cNvSpPr>
            <a:spLocks noGrp="1"/>
          </p:cNvSpPr>
          <p:nvPr>
            <p:ph type="sldNum" sz="quarter" idx="4294967295"/>
            <p:custDataLst>
              <p:tags r:id="rId3"/>
            </p:custDataLst>
          </p:nvPr>
        </p:nvSpPr>
        <p:spPr>
          <a:xfrm>
            <a:off x="0" y="6553200"/>
            <a:ext cx="304800" cy="304800"/>
          </a:xfrm>
          <a:prstGeom prst="ellipse">
            <a:avLst/>
          </a:prstGeom>
        </p:spPr>
        <p:txBody>
          <a:bodyPr/>
          <a:lstStyle/>
          <a:p>
            <a:pPr>
              <a:defRPr/>
            </a:pPr>
            <a:fld id="{7EAAE0D5-D10E-4228-8EE1-36C05FE3F3EA}" type="slidenum">
              <a:rPr lang="ar-SA"/>
              <a:pPr>
                <a:defRPr/>
              </a:pPr>
              <a:t>61</a:t>
            </a:fld>
            <a:endParaRPr lang="en-US"/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3200" b="1" dirty="0" smtClean="0">
                <a:cs typeface="+mn-cs"/>
              </a:rPr>
              <a:t>Consistent Mechanisms</a:t>
            </a: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n-US" sz="3200" dirty="0" smtClean="0">
              <a:cs typeface="+mn-cs"/>
            </a:endParaRPr>
          </a:p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dirty="0" smtClean="0">
                <a:cs typeface="+mn-cs"/>
              </a:rPr>
              <a:t>Do similar things in a similar way</a:t>
            </a:r>
          </a:p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n-US" sz="3200" dirty="0" smtClean="0">
              <a:cs typeface="+mn-cs"/>
            </a:endParaRP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3200" dirty="0" err="1" smtClean="0">
                <a:cs typeface="+mn-cs"/>
              </a:rPr>
              <a:t>strcpy</a:t>
            </a:r>
            <a:r>
              <a:rPr lang="en-US" sz="3200" dirty="0" smtClean="0">
                <a:cs typeface="+mn-cs"/>
              </a:rPr>
              <a:t>(</a:t>
            </a:r>
            <a:r>
              <a:rPr lang="en-US" sz="3200" dirty="0" err="1" smtClean="0">
                <a:cs typeface="+mn-cs"/>
              </a:rPr>
              <a:t>dest</a:t>
            </a:r>
            <a:r>
              <a:rPr lang="en-US" sz="3200" dirty="0" smtClean="0">
                <a:cs typeface="+mn-cs"/>
              </a:rPr>
              <a:t>, source)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3200" dirty="0" err="1" smtClean="0">
                <a:cs typeface="+mn-cs"/>
              </a:rPr>
              <a:t>memcpy</a:t>
            </a:r>
            <a:r>
              <a:rPr lang="en-US" sz="3200" dirty="0" smtClean="0">
                <a:cs typeface="+mn-cs"/>
              </a:rPr>
              <a:t>(</a:t>
            </a:r>
            <a:r>
              <a:rPr lang="en-US" sz="3200" dirty="0" err="1" smtClean="0">
                <a:cs typeface="+mn-cs"/>
              </a:rPr>
              <a:t>dest</a:t>
            </a:r>
            <a:r>
              <a:rPr lang="en-US" sz="3200" dirty="0" smtClean="0">
                <a:cs typeface="+mn-cs"/>
              </a:rPr>
              <a:t>, source, n)</a:t>
            </a:r>
            <a:endParaRPr lang="en-US" sz="3200" dirty="0"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77611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cs typeface="+mj-cs"/>
              </a:rPr>
              <a:t>Interface Principles</a:t>
            </a:r>
            <a:endParaRPr lang="en-US" dirty="0">
              <a:cs typeface="+mj-cs"/>
            </a:endParaRPr>
          </a:p>
        </p:txBody>
      </p:sp>
      <p:sp>
        <p:nvSpPr>
          <p:cNvPr id="4" name="מציין מיקום של מספר שקופית 4"/>
          <p:cNvSpPr>
            <a:spLocks noGrp="1"/>
          </p:cNvSpPr>
          <p:nvPr>
            <p:ph type="sldNum" sz="quarter" idx="4294967295"/>
            <p:custDataLst>
              <p:tags r:id="rId3"/>
            </p:custDataLst>
          </p:nvPr>
        </p:nvSpPr>
        <p:spPr>
          <a:xfrm>
            <a:off x="0" y="6553200"/>
            <a:ext cx="304800" cy="304800"/>
          </a:xfrm>
          <a:prstGeom prst="ellipse">
            <a:avLst/>
          </a:prstGeom>
        </p:spPr>
        <p:txBody>
          <a:bodyPr/>
          <a:lstStyle/>
          <a:p>
            <a:pPr>
              <a:defRPr/>
            </a:pPr>
            <a:fld id="{41B84CF0-7AB1-4CC1-A702-D584C6BFF79F}" type="slidenum">
              <a:rPr lang="ar-SA"/>
              <a:pPr>
                <a:defRPr/>
              </a:pPr>
              <a:t>62</a:t>
            </a:fld>
            <a:endParaRPr lang="en-US"/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pPr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3200" b="1" dirty="0" smtClean="0">
                <a:cs typeface="+mn-cs"/>
              </a:rPr>
              <a:t>Resource Management</a:t>
            </a:r>
          </a:p>
          <a:p>
            <a:pPr marL="185738" indent="-185738" fontAlgn="auto">
              <a:spcBef>
                <a:spcPts val="58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3200" dirty="0" smtClean="0">
              <a:cs typeface="+mn-cs"/>
            </a:endParaRPr>
          </a:p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dirty="0" smtClean="0">
                <a:cs typeface="+mn-cs"/>
              </a:rPr>
              <a:t>Free resource at the same level it was allocated – the one how allocates the resource is responsible to free it.</a:t>
            </a:r>
          </a:p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dirty="0" smtClean="0">
                <a:cs typeface="+mn-cs"/>
              </a:rPr>
              <a:t>Assumptions about resources</a:t>
            </a:r>
            <a:endParaRPr lang="en-US" sz="3200" dirty="0"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8562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כותרת משנה 5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endParaRPr lang="he-IL" smtClean="0"/>
          </a:p>
        </p:txBody>
      </p:sp>
      <p:sp>
        <p:nvSpPr>
          <p:cNvPr id="3" name="מציין מיקום של מספר שקופית 2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68C7D47A-0FCB-45A8-9241-627B1275D4A5}" type="slidenum">
              <a:rPr lang="he-IL"/>
              <a:pPr>
                <a:defRPr/>
              </a:pPr>
              <a:t>63</a:t>
            </a:fld>
            <a:endParaRPr lang="en-US"/>
          </a:p>
        </p:txBody>
      </p:sp>
      <p:sp>
        <p:nvSpPr>
          <p:cNvPr id="78851" name="כותרת 4"/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>
          <a:xfrm>
            <a:off x="457200" y="1506538"/>
            <a:ext cx="8229600" cy="1470025"/>
          </a:xfrm>
        </p:spPr>
        <p:txBody>
          <a:bodyPr/>
          <a:lstStyle/>
          <a:p>
            <a:r>
              <a:rPr lang="en-US" dirty="0" smtClean="0"/>
              <a:t>Take </a:t>
            </a:r>
            <a:r>
              <a:rPr lang="en-US" smtClean="0"/>
              <a:t>Home Messages</a:t>
            </a:r>
            <a:endParaRPr lang="he-IL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6792306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Take Home Messages</a:t>
            </a:r>
            <a:endParaRPr lang="en-US" dirty="0"/>
          </a:p>
        </p:txBody>
      </p:sp>
      <p:sp>
        <p:nvSpPr>
          <p:cNvPr id="4" name="מציין מיקום של מספר שקופית 4"/>
          <p:cNvSpPr>
            <a:spLocks noGrp="1"/>
          </p:cNvSpPr>
          <p:nvPr>
            <p:ph type="sldNum" sz="quarter" idx="4294967295"/>
            <p:custDataLst>
              <p:tags r:id="rId3"/>
            </p:custDataLst>
          </p:nvPr>
        </p:nvSpPr>
        <p:spPr>
          <a:xfrm>
            <a:off x="0" y="6553200"/>
            <a:ext cx="304800" cy="304800"/>
          </a:xfrm>
          <a:prstGeom prst="ellipse">
            <a:avLst/>
          </a:prstGeom>
        </p:spPr>
        <p:txBody>
          <a:bodyPr/>
          <a:lstStyle/>
          <a:p>
            <a:pPr>
              <a:defRPr/>
            </a:pPr>
            <a:fld id="{41B84CF0-7AB1-4CC1-A702-D584C6BFF79F}" type="slidenum">
              <a:rPr lang="ar-SA"/>
              <a:pPr>
                <a:defRPr/>
              </a:pPr>
              <a:t>64</a:t>
            </a:fld>
            <a:endParaRPr lang="en-US"/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en-US" sz="3200" dirty="0" smtClean="0">
              <a:cs typeface="+mn-cs"/>
            </a:endParaRPr>
          </a:p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dirty="0" smtClean="0">
                <a:cs typeface="+mn-cs"/>
              </a:rPr>
              <a:t>Common sense</a:t>
            </a:r>
          </a:p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dirty="0" smtClean="0"/>
              <a:t>Simple</a:t>
            </a:r>
          </a:p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dirty="0" smtClean="0">
                <a:cs typeface="+mn-cs"/>
              </a:rPr>
              <a:t>Consistent</a:t>
            </a:r>
          </a:p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dirty="0" smtClean="0"/>
              <a:t>Tell a (simple) story</a:t>
            </a:r>
          </a:p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dirty="0" smtClean="0">
                <a:cs typeface="+mn-cs"/>
              </a:rPr>
              <a:t>Refactor</a:t>
            </a:r>
          </a:p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dirty="0" smtClean="0"/>
              <a:t>Assert</a:t>
            </a:r>
          </a:p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200" dirty="0" smtClean="0">
                <a:cs typeface="+mn-cs"/>
              </a:rPr>
              <a:t>Unit testing</a:t>
            </a:r>
          </a:p>
          <a:p>
            <a:pPr fontAlgn="auto">
              <a:spcBef>
                <a:spcPts val="580"/>
              </a:spcBef>
              <a:spcAft>
                <a:spcPts val="0"/>
              </a:spcAft>
              <a:defRPr/>
            </a:pPr>
            <a:endParaRPr lang="en-US" sz="3200" dirty="0"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90057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What’s in a name</a:t>
            </a:r>
          </a:p>
        </p:txBody>
      </p:sp>
      <p:sp>
        <p:nvSpPr>
          <p:cNvPr id="35842" name="מציין מיקום של מספר שקופית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2175D6FD-384C-433D-B2E3-D19A563F84D1}" type="slidenum">
              <a:rPr lang="he-IL" smtClean="0"/>
              <a:pPr/>
              <a:t>7</a:t>
            </a:fld>
            <a:endParaRPr lang="en-US" smtClean="0"/>
          </a:p>
        </p:txBody>
      </p:sp>
      <p:sp>
        <p:nvSpPr>
          <p:cNvPr id="35844" name="Rectangle 3"/>
          <p:cNvSpPr>
            <a:spLocks noGrp="1" noChangeArrowheads="1"/>
          </p:cNvSpPr>
          <p:nvPr>
            <p:ph sz="quarter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</a:t>
            </a:r>
            <a:r>
              <a:rPr lang="en-US" b="1" dirty="0" smtClean="0"/>
              <a:t>descriptive</a:t>
            </a:r>
            <a:r>
              <a:rPr lang="en-US" dirty="0" smtClean="0"/>
              <a:t> names for long living (global/fields) variables</a:t>
            </a:r>
          </a:p>
          <a:p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sz="2000" dirty="0" err="1" smtClean="0">
                <a:solidFill>
                  <a:srgbClr val="0000FF"/>
                </a:solidFill>
                <a:latin typeface="Consolas"/>
              </a:rPr>
              <a:t>int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 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npending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 = </a:t>
            </a:r>
            <a:r>
              <a:rPr lang="en-US" sz="2000" dirty="0" smtClean="0">
                <a:solidFill>
                  <a:srgbClr val="800080"/>
                </a:solidFill>
                <a:latin typeface="Consolas"/>
              </a:rPr>
              <a:t>0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; </a:t>
            </a:r>
            <a:r>
              <a:rPr lang="en-US" sz="2000" dirty="0" smtClean="0">
                <a:solidFill>
                  <a:srgbClr val="008000"/>
                </a:solidFill>
                <a:latin typeface="Consolas"/>
              </a:rPr>
              <a:t>// current length of input queue </a:t>
            </a:r>
            <a:br>
              <a:rPr lang="en-US" sz="2000" dirty="0" smtClean="0">
                <a:solidFill>
                  <a:srgbClr val="008000"/>
                </a:solidFill>
                <a:latin typeface="Consolas"/>
              </a:rPr>
            </a:br>
            <a:endParaRPr lang="en-US" sz="2000" dirty="0" smtClean="0">
              <a:latin typeface="Consolas"/>
            </a:endParaRPr>
          </a:p>
          <a:p>
            <a:endParaRPr lang="en-US" dirty="0" smtClean="0"/>
          </a:p>
          <a:p>
            <a:r>
              <a:rPr lang="en-US" dirty="0" smtClean="0"/>
              <a:t>Naming conventions vary (style)</a:t>
            </a:r>
          </a:p>
          <a:p>
            <a:pPr lvl="1">
              <a:lnSpc>
                <a:spcPct val="120000"/>
              </a:lnSpc>
            </a:pPr>
            <a:r>
              <a:rPr lang="en-US" sz="2200" dirty="0" err="1" smtClean="0">
                <a:solidFill>
                  <a:srgbClr val="000000"/>
                </a:solidFill>
                <a:latin typeface="Consolas"/>
              </a:rPr>
              <a:t>numPending</a:t>
            </a:r>
            <a:r>
              <a:rPr lang="en-US" sz="2200" dirty="0" smtClean="0">
                <a:solidFill>
                  <a:srgbClr val="000000"/>
                </a:solidFill>
                <a:latin typeface="Consolas"/>
              </a:rPr>
              <a:t> </a:t>
            </a:r>
          </a:p>
          <a:p>
            <a:pPr lvl="1">
              <a:lnSpc>
                <a:spcPct val="120000"/>
              </a:lnSpc>
            </a:pPr>
            <a:r>
              <a:rPr lang="en-US" sz="2200" dirty="0" err="1" smtClean="0">
                <a:solidFill>
                  <a:srgbClr val="000000"/>
                </a:solidFill>
                <a:latin typeface="Consolas"/>
              </a:rPr>
              <a:t>num_pending</a:t>
            </a:r>
            <a:r>
              <a:rPr lang="en-US" sz="2200" dirty="0" smtClean="0">
                <a:solidFill>
                  <a:srgbClr val="000000"/>
                </a:solidFill>
                <a:latin typeface="Consolas"/>
              </a:rPr>
              <a:t> </a:t>
            </a:r>
          </a:p>
          <a:p>
            <a:pPr lvl="1">
              <a:lnSpc>
                <a:spcPct val="120000"/>
              </a:lnSpc>
            </a:pPr>
            <a:r>
              <a:rPr lang="en-US" sz="2200" dirty="0" err="1" smtClean="0">
                <a:solidFill>
                  <a:srgbClr val="000000"/>
                </a:solidFill>
                <a:latin typeface="Consolas"/>
              </a:rPr>
              <a:t>NumberOfPendingEvents</a:t>
            </a:r>
            <a:r>
              <a:rPr lang="en-US" sz="2200" dirty="0" smtClean="0">
                <a:solidFill>
                  <a:srgbClr val="000000"/>
                </a:solidFill>
                <a:latin typeface="Consolas"/>
              </a:rPr>
              <a:t> </a:t>
            </a:r>
            <a:br>
              <a:rPr lang="en-US" sz="2200" dirty="0" smtClean="0">
                <a:solidFill>
                  <a:srgbClr val="000000"/>
                </a:solidFill>
                <a:latin typeface="Consolas"/>
              </a:rPr>
            </a:br>
            <a:endParaRPr lang="en-US" sz="2200" dirty="0" smtClean="0">
              <a:latin typeface="Consolas"/>
            </a:endParaRPr>
          </a:p>
          <a:p>
            <a:pPr marL="457200" lvl="1" indent="-457200">
              <a:spcBef>
                <a:spcPts val="580"/>
              </a:spcBef>
              <a:buClr>
                <a:schemeClr val="accent1"/>
              </a:buClr>
            </a:pPr>
            <a:r>
              <a:rPr lang="en-US" sz="2800" dirty="0"/>
              <a:t>Be </a:t>
            </a:r>
            <a:r>
              <a:rPr lang="en-US" sz="2800" b="1" dirty="0"/>
              <a:t>consistent</a:t>
            </a:r>
            <a:r>
              <a:rPr lang="en-US" sz="2800" dirty="0"/>
              <a:t>, with yourself and </a:t>
            </a:r>
            <a:r>
              <a:rPr lang="en-US" sz="2800" dirty="0" smtClean="0"/>
              <a:t>peers</a:t>
            </a:r>
          </a:p>
          <a:p>
            <a:endParaRPr lang="en-US" dirty="0" smtClean="0">
              <a:latin typeface="Consolas" pitchFamily="49" charset="0"/>
              <a:cs typeface="Consolas" pitchFamily="49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358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What’s in a name</a:t>
            </a:r>
          </a:p>
        </p:txBody>
      </p:sp>
      <p:sp>
        <p:nvSpPr>
          <p:cNvPr id="37890" name="מציין מיקום של מספר שקופית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58784168-1877-4A76-A77A-91401F690994}" type="slidenum">
              <a:rPr lang="he-IL" smtClean="0"/>
              <a:pPr/>
              <a:t>8</a:t>
            </a:fld>
            <a:endParaRPr lang="en-US" smtClean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sz="quarter"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Consider (wording)</a:t>
            </a:r>
          </a:p>
          <a:p>
            <a:pPr>
              <a:lnSpc>
                <a:spcPct val="115000"/>
              </a:lnSpc>
              <a:buNone/>
            </a:pPr>
            <a:r>
              <a:rPr lang="en-US" sz="2400" dirty="0" smtClean="0">
                <a:solidFill>
                  <a:srgbClr val="0000FF"/>
                </a:solidFill>
                <a:latin typeface="Consolas"/>
                <a:ea typeface="Calibri"/>
                <a:cs typeface="Arial"/>
              </a:rPr>
              <a:t>	</a:t>
            </a:r>
            <a:r>
              <a:rPr lang="en-US" sz="2000" dirty="0" err="1" smtClean="0">
                <a:solidFill>
                  <a:srgbClr val="0000FF"/>
                </a:solidFill>
                <a:latin typeface="Consolas" pitchFamily="49" charset="0"/>
                <a:ea typeface="Calibri"/>
                <a:cs typeface="Consolas" pitchFamily="49" charset="0"/>
              </a:rPr>
              <a:t>int</a:t>
            </a:r>
            <a:r>
              <a:rPr lang="en-US" sz="2400" dirty="0" smtClean="0">
                <a:latin typeface="Consolas" pitchFamily="49" charset="0"/>
                <a:ea typeface="Calibri"/>
                <a:cs typeface="Consolas" pitchFamily="49" charset="0"/>
              </a:rPr>
              <a:t> </a:t>
            </a:r>
            <a:r>
              <a:rPr lang="en-US" sz="2000" dirty="0" err="1" smtClean="0">
                <a:latin typeface="Consolas" pitchFamily="49" charset="0"/>
                <a:ea typeface="Calibri"/>
                <a:cs typeface="Consolas" pitchFamily="49" charset="0"/>
              </a:rPr>
              <a:t>noOfItemsInQ</a:t>
            </a:r>
            <a:r>
              <a:rPr lang="en-US" sz="2400" dirty="0" smtClean="0">
                <a:latin typeface="Consolas" pitchFamily="49" charset="0"/>
                <a:ea typeface="Calibri"/>
                <a:cs typeface="Consolas" pitchFamily="49" charset="0"/>
              </a:rPr>
              <a:t>;</a:t>
            </a:r>
            <a:endParaRPr lang="en-US" sz="3200" dirty="0" smtClean="0">
              <a:latin typeface="Consolas" pitchFamily="49" charset="0"/>
              <a:ea typeface="Calibri"/>
              <a:cs typeface="Consolas" pitchFamily="49" charset="0"/>
            </a:endParaRPr>
          </a:p>
          <a:p>
            <a:pPr>
              <a:lnSpc>
                <a:spcPct val="115000"/>
              </a:lnSpc>
              <a:buNone/>
            </a:pPr>
            <a:r>
              <a:rPr lang="en-US" sz="2400" dirty="0" smtClean="0">
                <a:solidFill>
                  <a:srgbClr val="0000FF"/>
                </a:solidFill>
                <a:latin typeface="Consolas" pitchFamily="49" charset="0"/>
                <a:ea typeface="Calibri"/>
                <a:cs typeface="Consolas" pitchFamily="49" charset="0"/>
              </a:rPr>
              <a:t>	</a:t>
            </a:r>
            <a:r>
              <a:rPr lang="en-US" sz="2000" dirty="0" err="1" smtClean="0">
                <a:solidFill>
                  <a:srgbClr val="0000FF"/>
                </a:solidFill>
                <a:latin typeface="Consolas" pitchFamily="49" charset="0"/>
                <a:ea typeface="Calibri"/>
                <a:cs typeface="Consolas" pitchFamily="49" charset="0"/>
              </a:rPr>
              <a:t>int</a:t>
            </a:r>
            <a:r>
              <a:rPr lang="en-US" sz="2400" dirty="0" smtClean="0">
                <a:latin typeface="Consolas" pitchFamily="49" charset="0"/>
                <a:ea typeface="Calibri"/>
                <a:cs typeface="Consolas" pitchFamily="49" charset="0"/>
              </a:rPr>
              <a:t> </a:t>
            </a:r>
            <a:r>
              <a:rPr lang="en-US" sz="2000" dirty="0" err="1" smtClean="0">
                <a:latin typeface="Consolas" pitchFamily="49" charset="0"/>
                <a:ea typeface="Calibri"/>
                <a:cs typeface="Consolas" pitchFamily="49" charset="0"/>
              </a:rPr>
              <a:t>frontOfTheQueue</a:t>
            </a:r>
            <a:r>
              <a:rPr lang="en-US" sz="2400" dirty="0" smtClean="0">
                <a:latin typeface="Consolas" pitchFamily="49" charset="0"/>
                <a:ea typeface="Calibri"/>
                <a:cs typeface="Consolas" pitchFamily="49" charset="0"/>
              </a:rPr>
              <a:t>;</a:t>
            </a:r>
            <a:endParaRPr lang="en-US" sz="3200" dirty="0" smtClean="0">
              <a:latin typeface="Consolas" pitchFamily="49" charset="0"/>
              <a:ea typeface="Calibri"/>
              <a:cs typeface="Consolas" pitchFamily="49" charset="0"/>
            </a:endParaRPr>
          </a:p>
          <a:p>
            <a:pPr>
              <a:lnSpc>
                <a:spcPct val="115000"/>
              </a:lnSpc>
              <a:buNone/>
            </a:pPr>
            <a:r>
              <a:rPr lang="en-US" sz="2400" dirty="0" smtClean="0">
                <a:solidFill>
                  <a:srgbClr val="0000FF"/>
                </a:solidFill>
                <a:latin typeface="Consolas" pitchFamily="49" charset="0"/>
                <a:ea typeface="Calibri"/>
                <a:cs typeface="Consolas" pitchFamily="49" charset="0"/>
              </a:rPr>
              <a:t>	</a:t>
            </a:r>
            <a:r>
              <a:rPr lang="en-US" sz="2000" dirty="0" err="1" smtClean="0">
                <a:solidFill>
                  <a:srgbClr val="0000FF"/>
                </a:solidFill>
                <a:latin typeface="Consolas" pitchFamily="49" charset="0"/>
                <a:ea typeface="Calibri"/>
                <a:cs typeface="Consolas" pitchFamily="49" charset="0"/>
              </a:rPr>
              <a:t>int</a:t>
            </a:r>
            <a:r>
              <a:rPr lang="en-US" sz="2400" dirty="0" smtClean="0">
                <a:latin typeface="Consolas" pitchFamily="49" charset="0"/>
                <a:ea typeface="Calibri"/>
                <a:cs typeface="Consolas" pitchFamily="49" charset="0"/>
              </a:rPr>
              <a:t> </a:t>
            </a:r>
            <a:r>
              <a:rPr lang="en-US" sz="2000" dirty="0" err="1" smtClean="0">
                <a:latin typeface="Consolas" pitchFamily="49" charset="0"/>
                <a:ea typeface="Calibri"/>
                <a:cs typeface="Consolas" pitchFamily="49" charset="0"/>
              </a:rPr>
              <a:t>queueCapacity</a:t>
            </a:r>
            <a:r>
              <a:rPr lang="en-US" sz="2400" dirty="0" smtClean="0">
                <a:latin typeface="Consolas" pitchFamily="49" charset="0"/>
                <a:ea typeface="Calibri"/>
                <a:cs typeface="Consolas" pitchFamily="49" charset="0"/>
              </a:rPr>
              <a:t>;</a:t>
            </a:r>
            <a:endParaRPr lang="en-US" sz="3200" dirty="0" smtClean="0">
              <a:latin typeface="Consolas" pitchFamily="49" charset="0"/>
              <a:ea typeface="Calibri"/>
              <a:cs typeface="Consolas" pitchFamily="49" charset="0"/>
            </a:endParaRPr>
          </a:p>
          <a:p>
            <a:pPr>
              <a:buNone/>
            </a:pPr>
            <a:r>
              <a:rPr lang="en-US" dirty="0" smtClean="0"/>
              <a:t>	…</a:t>
            </a:r>
          </a:p>
          <a:p>
            <a:endParaRPr lang="en-US" dirty="0" smtClean="0"/>
          </a:p>
          <a:p>
            <a:r>
              <a:rPr lang="en-US" dirty="0" smtClean="0"/>
              <a:t>The word “queue” appears in 3 different ways</a:t>
            </a:r>
          </a:p>
          <a:p>
            <a:endParaRPr lang="en-US" dirty="0" smtClean="0"/>
          </a:p>
          <a:p>
            <a:pPr marL="457200" lvl="1" indent="-457200">
              <a:spcBef>
                <a:spcPts val="580"/>
              </a:spcBef>
              <a:buClr>
                <a:schemeClr val="accent1"/>
              </a:buClr>
            </a:pPr>
            <a:r>
              <a:rPr lang="en-US" sz="2800" dirty="0"/>
              <a:t>Be </a:t>
            </a:r>
            <a:r>
              <a:rPr lang="en-US" sz="2800" b="1" dirty="0"/>
              <a:t>consistent</a:t>
            </a:r>
            <a:r>
              <a:rPr lang="en-US" sz="2800" dirty="0"/>
              <a:t>, with yourself and peers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0818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What’s in a name</a:t>
            </a:r>
          </a:p>
        </p:txBody>
      </p:sp>
      <p:sp>
        <p:nvSpPr>
          <p:cNvPr id="36866" name="מציין מיקום של מספר שקופית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84E547B8-B805-4067-BE6C-A2DA2F897D82}" type="slidenum">
              <a:rPr lang="he-IL" smtClean="0"/>
              <a:pPr/>
              <a:t>9</a:t>
            </a:fld>
            <a:endParaRPr lang="en-US" dirty="0" smtClean="0"/>
          </a:p>
        </p:txBody>
      </p:sp>
      <p:sp>
        <p:nvSpPr>
          <p:cNvPr id="78851" name="Rectangle 3"/>
          <p:cNvSpPr>
            <a:spLocks noGrp="1" noChangeArrowheads="1"/>
          </p:cNvSpPr>
          <p:nvPr>
            <p:ph sz="quarter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Compare</a:t>
            </a:r>
          </a:p>
          <a:p>
            <a:pPr>
              <a:lnSpc>
                <a:spcPct val="120000"/>
              </a:lnSpc>
              <a:buNone/>
            </a:pPr>
            <a:r>
              <a:rPr lang="en-US" sz="2000" dirty="0" smtClean="0">
                <a:solidFill>
                  <a:srgbClr val="0000FF"/>
                </a:solidFill>
                <a:latin typeface="Consolas"/>
              </a:rPr>
              <a:t>	for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( 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theElementIndex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 = </a:t>
            </a:r>
            <a:r>
              <a:rPr lang="en-US" sz="2000" dirty="0" smtClean="0">
                <a:solidFill>
                  <a:srgbClr val="800080"/>
                </a:solidFill>
                <a:latin typeface="Consolas"/>
              </a:rPr>
              <a:t>0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; </a:t>
            </a:r>
            <a:br>
              <a:rPr lang="en-US" sz="2000" dirty="0" smtClean="0">
                <a:solidFill>
                  <a:srgbClr val="000000"/>
                </a:solidFill>
                <a:latin typeface="Consolas"/>
              </a:rPr>
            </a:b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	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theElementIndex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 &lt; 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numberOfElements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; </a:t>
            </a:r>
            <a:br>
              <a:rPr lang="en-US" sz="2000" dirty="0" smtClean="0">
                <a:solidFill>
                  <a:srgbClr val="000000"/>
                </a:solidFill>
                <a:latin typeface="Consolas"/>
              </a:rPr>
            </a:b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	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theElementIndex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++ ) </a:t>
            </a:r>
            <a:br>
              <a:rPr lang="en-US" sz="2000" dirty="0" smtClean="0">
                <a:solidFill>
                  <a:srgbClr val="000000"/>
                </a:solidFill>
                <a:latin typeface="Consolas"/>
              </a:rPr>
            </a:b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	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elementArray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[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theElementIndex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] = </a:t>
            </a:r>
            <a:r>
              <a:rPr lang="en-US" sz="2000" dirty="0" err="1" smtClean="0">
                <a:solidFill>
                  <a:srgbClr val="000000"/>
                </a:solidFill>
                <a:latin typeface="Consolas"/>
              </a:rPr>
              <a:t>theElementIndex</a:t>
            </a:r>
            <a:r>
              <a:rPr lang="en-US" sz="2000" dirty="0" smtClean="0">
                <a:solidFill>
                  <a:srgbClr val="000000"/>
                </a:solidFill>
                <a:latin typeface="Consolas"/>
              </a:rPr>
              <a:t>; </a:t>
            </a:r>
            <a:br>
              <a:rPr lang="en-US" sz="2000" dirty="0" smtClean="0">
                <a:solidFill>
                  <a:srgbClr val="000000"/>
                </a:solidFill>
                <a:latin typeface="Consolas"/>
              </a:rPr>
            </a:br>
            <a:endParaRPr lang="en-US" sz="2000" dirty="0" smtClean="0">
              <a:latin typeface="Consolas"/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and</a:t>
            </a:r>
          </a:p>
          <a:p>
            <a:pPr>
              <a:lnSpc>
                <a:spcPct val="120000"/>
              </a:lnSpc>
              <a:buNone/>
            </a:pPr>
            <a:r>
              <a:rPr lang="en-US" dirty="0" smtClean="0"/>
              <a:t>   </a:t>
            </a:r>
            <a:r>
              <a:rPr lang="nn-NO" sz="2000" dirty="0" smtClean="0">
                <a:solidFill>
                  <a:srgbClr val="0000FF"/>
                </a:solidFill>
                <a:latin typeface="Consolas"/>
              </a:rPr>
              <a:t>for</a:t>
            </a:r>
            <a:r>
              <a:rPr lang="nn-NO" sz="2000" dirty="0" smtClean="0">
                <a:solidFill>
                  <a:srgbClr val="000000"/>
                </a:solidFill>
                <a:latin typeface="Consolas"/>
              </a:rPr>
              <a:t>( i = </a:t>
            </a:r>
            <a:r>
              <a:rPr lang="nn-NO" sz="2000" dirty="0" smtClean="0">
                <a:solidFill>
                  <a:srgbClr val="800080"/>
                </a:solidFill>
                <a:latin typeface="Consolas"/>
              </a:rPr>
              <a:t>0</a:t>
            </a:r>
            <a:r>
              <a:rPr lang="nn-NO" sz="2000" dirty="0" smtClean="0">
                <a:solidFill>
                  <a:srgbClr val="000000"/>
                </a:solidFill>
                <a:latin typeface="Consolas"/>
              </a:rPr>
              <a:t>; i &lt; nelems; i++ ) </a:t>
            </a:r>
            <a:br>
              <a:rPr lang="nn-NO" sz="2000" dirty="0" smtClean="0">
                <a:solidFill>
                  <a:srgbClr val="000000"/>
                </a:solidFill>
                <a:latin typeface="Consolas"/>
              </a:rPr>
            </a:br>
            <a:r>
              <a:rPr lang="nn-NO" sz="2000" dirty="0" smtClean="0">
                <a:solidFill>
                  <a:srgbClr val="000000"/>
                </a:solidFill>
                <a:latin typeface="Consolas"/>
              </a:rPr>
              <a:t>	elem[i] = i; </a:t>
            </a:r>
            <a:br>
              <a:rPr lang="nn-NO" sz="2000" dirty="0" smtClean="0">
                <a:solidFill>
                  <a:srgbClr val="000000"/>
                </a:solidFill>
                <a:latin typeface="Consolas"/>
              </a:rPr>
            </a:br>
            <a:endParaRPr lang="nn-NO" sz="2000" dirty="0" smtClean="0">
              <a:latin typeface="Consolas"/>
            </a:endParaRPr>
          </a:p>
          <a:p>
            <a:pPr>
              <a:buNone/>
            </a:pPr>
            <a:r>
              <a:rPr lang="en-US" dirty="0" smtClean="0"/>
              <a:t> </a:t>
            </a:r>
          </a:p>
          <a:p>
            <a:pPr algn="ctr">
              <a:buNone/>
            </a:pPr>
            <a:r>
              <a:rPr lang="en-US" b="1" dirty="0" smtClean="0"/>
              <a:t>Use short names for locals, use idioms</a:t>
            </a:r>
          </a:p>
          <a:p>
            <a:endParaRPr lang="en-US" dirty="0" smtClean="0"/>
          </a:p>
        </p:txBody>
      </p:sp>
      <p:sp>
        <p:nvSpPr>
          <p:cNvPr id="8" name="חץ ימינה 7"/>
          <p:cNvSpPr/>
          <p:nvPr>
            <p:custDataLst>
              <p:tags r:id="rId5"/>
            </p:custDataLst>
          </p:nvPr>
        </p:nvSpPr>
        <p:spPr>
          <a:xfrm>
            <a:off x="381000" y="597885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783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YHJCAPwnEVFghLEKtM9Kh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0qT2pdrzNBLssOkC0F7H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oXkpTbLUHMGu159bnfcb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nuO7uhSRz4OzPED4xus2w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tL4yMAjsrH97zPALGu2Pd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sTXGTxowidTcYt7kZyf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HSXf94vGO9D6FMx9g8KNu9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GsfuxiIHJ1Kj023Vuiy6C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qI4NtLNX0GQR5Cii20KKX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mgOyILZJh7Zz1xqJPWUL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sTXGTxowidTcYt7kZyf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3FXeWe9YtWtyXhqzVCFEQO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Xkju5QMV0oAc2B95bp0KR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c3ZkjMUaMFXJ5RzfygTYn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E4maqgsxmc5tx8CqB7XDY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LylYh5o6F4zQpVX8lDHfj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sTXGTxowidTcYt7kZyf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GPz9T09iPSbJiReIKMOfO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s9WrCcfymS8ilOZU32Xgp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RvALRiaNPb6iOFBh8NuJL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qJbCKUTROKEJirQRkWny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sTXGTxowidTcYt7kZyf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t2fh1qZ1FT6C9CUWMZjm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cdjSbOYgczR0szIV8BMSA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EBkrD7FL1JnFiOOrYn8fx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UGJHtsMjWJF0UKEQrgrT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sJC8kTFj64dDHDHVEcZIN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0iT4N8WRNDY4eZ5k8SECC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sTXGTxowidTcYt7kZyf4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HblzO8Pa9AXfsucHW7ytVO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Nh308vCeTk2OJjff6wnfg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ECpIQj463a1puC0MZqfzJ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2pgL5SM7fnkdCrBqFi9Mg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sTXGTxowidTcYt7kZyf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SfMIsUtIGg8G76bcEYWKc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QEhX0FSFwrhLRUHdhaRvi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NkPCejxXZGQ1z0s5eckWU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4hZzbzKXpWmaBVWsDtAin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nBRAYA3XskW9gxDF8Xc2h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Foow9LyRmCgpUoHAAaTru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drFoPYlC5lmtWtcrrhoBX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sTXGTxowidTcYt7kZyf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9nH7IePRLT1TwuVwbOugVq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TQCeXxm29PoDaWRKWAwJx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3qseo9JB3S4TyOMB0Nf3b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k19zmfgpXZHOk36sm4MuS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5iifAGlN5eMYNbLJ9dixL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aIkMeTgi3ilHhAPir3NLy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go3XlAIuuJvl9V8z2gfN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6z1APgE2KDLzK1RwI0dmJ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hPCN0EghwII9O2nvj4sK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aIkMeTgi3ilHhAPir3NLy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go3XlAIuuJvl9V8z2gfN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6z1APgE2KDLzK1RwI0dmJ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hPCN0EghwII9O2nvj4sK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aIkMeTgi3ilHhAPir3NLy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SLrCKVWOVQbRVKzTyergi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go3XlAIuuJvl9V8z2gfN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6z1APgE2KDLzK1RwI0dmJ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hPCN0EghwII9O2nvj4sK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SkqMG6lnfmIzwpnsBYuAX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JMpTh2jf2q5OkJKdsDoum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Q1R2uluTihy9y3cUIBW1t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DluiDiRq3fJuVo1fxYL98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bNEWlw3d8FfUP0msdaXG3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gaaH0yUMxkLzowxbIb2Re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q37OSt4Xgk8P4k7ViivhI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ZjM76cBSXH8J9n7Kvlt93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Jm0vHlgz7hzYJ7zbGrIz3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13UuCLFtnqCNBSqrWN7dz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cJBCHXNua1vU2Hy1KFNZg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otnen8KSW5KSvXhhVUlW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SflC44UmTRffTMXLlrJFM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mcFfUVyIJcLyxHAXY7o4I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F6HptvMtkZlCovA7ruduu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PgFZwPrRgitvxzyur3VgR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LANu2dd9e9QoYtAuMBv2J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cVi4nRFTRemJgqJuYX1sI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Dt8mTtvy3CiJM8QDPJc2S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8SY0yW29yd333KGssAbnr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9Nj7LW4Yfo39Nq5miIRHF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CvHoppjSWa1HO4bqdXQhv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DlzIkOPoDYUjIbTE40IsA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tc6uX6Cz2r8Fg47itxpzy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4bFUVOlWDLOa8X5PdWHln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igecLihCWmnGUpC0g65OI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13UuCLFtnqCNBSqrWN7dz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cJBCHXNua1vU2Hy1KFNZg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otnen8KSW5KSvXhhVUlW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JcAbLNJ5M848FjYKj8npD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sTXGTxowidTcYt7kZyf4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sTXGTxowidTcYt7kZyf4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sTXGTxowidTcYt7kZyf4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sTXGTxowidTcYt7kZyf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sTXGTxowidTcYt7kZyf4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sTXGTxowidTcYt7kZyf4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sTXGTxowidTcYt7kZyf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sTXGTxowidTcYt7kZyf4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sTXGTxowidTcYt7kZyf4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13UuCLFtnqCNBSqrWN7dz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qpAYTRwKX1YaJWLHHHPYQ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cJBCHXNua1vU2Hy1KFNZg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otnen8KSW5KSvXhhVUlW3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sTXGTxowidTcYt7kZyf4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5ouOtbQE79JuroH5giAuys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jJ3BFoXv6axim3zrppVK6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P6TiLzp4DjSFAXQ4c8N6Z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sU5YYHZLS4LPTXHnDn62w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sTXGTxowidTcYt7kZyf4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13UuCLFtnqCNBSqrWN7dz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cJBCHXNua1vU2Hy1KFNZ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ccU729VNJzkRUryXOPvaw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EEtxE4q4FsPeLbBMURy1b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otnen8KSW5KSvXhhVUlW3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sTXGTxowidTcYt7kZyf4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sTXGTxowidTcYt7kZyf4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13UuCLFtnqCNBSqrWN7dz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cJBCHXNua1vU2Hy1KFNZg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otnen8KSW5KSvXhhVUlW3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9rJjiS3YszZmusADt8C0qH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cxRvAst5dVvGnnoLDYQx8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6P75cXzCA2sj8D3l2yGCn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PfE2IyYH9r3vq1oufwwA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9uz2YCqFAFEgKWvmdrkTl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dJNv2F4aiZtcDS2oxbaRS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d3fKIhVhRvjB0Rq9e0EST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fCd1Wyi96N9m2ANYQGLRA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bO0x45iwWszcOCxHlnYHp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Awt4PByZwAr6vAvm1jnoH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sEOPmgaX61qHro0otdRzQ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MPMbr8knSS9FmmJfJ2mYl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L7b9GXULQPFLRZ2bP1CJ9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1gWKqK5OgQsJ8g2YQtCis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xL1DFeuPdRlf3FZhsmt7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kvaz5VNXpOXBvYXB5OD0R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ZBvJcycklCodzp72iGh0B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pCVnbxyff2vdMp8V1WCTv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JJQXXONGaWDAP3snE7lFV8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SjknSSb8aDuKrGymTX6yR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FaONRPymWLaIVSI06LWdw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fRP88KH2PjH2D9y40mANH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cVmzQSMI8pTtHOLXp2tje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zILFETQlBDjeVWYJHNEUV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0Seyr1KADJJvh6ms6ObuH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IoeB6hFN8NNIISq5rPA1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zvqFhxE7HiHDa4RpwvRCg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6U3q9LiLNMIBsD1AeXOneu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vpFSmeGQJr9WaQkPVtUQA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Hzou10nlTF38TOWeVr6i4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yLIALBT67aZyH6uRcFtnx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VzKzS9VCsO261j9G6uXlD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T1WvTHytJiSl0CLrfLsMy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8k6QJ3erOHO4RGEfIbyDq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Gm5R6LqHUKW1TBp2Xufit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RfaJna4EV0BJ7QocpBR9f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xWL5MZ3geUrqEJKSXt07M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i9qwpBlwflEaVF9qEgjh7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7QN2QFd4o8evP960YrEDw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zsXFh5xLhmotOUhJ9n2aw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9rJjiS3YszZmusADt8C0qH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cxRvAst5dVvGnnoLDYQx8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6P75cXzCA2sj8D3l2yGCn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PfE2IyYH9r3vq1oufwwAl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RfaJna4EV0BJ7QocpBR9f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xWL5MZ3geUrqEJKSXt07M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7QN2QFd4o8evP960YrEDw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zsXFh5xLhmotOUhJ9n2aw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TSOTKGh89fTKcgeK82Lb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Y08cf5QAjYIDgyIvREe7c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gbsTcT8hwVCwTNKxrbhyV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1zZF2Ca6XVazKXJmTXr1s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1JFULkd2PDtk9STwRw6pX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ELZv7v3jJG9muwItMmrQb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mk3NN5ik7Uteyg07RQTU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5pNRsm5VV2PkmkQXw8Kvw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RVkDwJFfw3APeEZWCVebY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odTFgTkL9A0wxSwPPmgGv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Jx5cYzvPhkAqw6KQsMULT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OI67qN5SViVCumA4UKfkj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V7lp5YTtLKSIIm5R9IJoo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vTCngoRavzH8NZL0H6Yrw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KLDdY3AxAUhDCsNHIvCB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1Az5590CqWLj9QK3pNzYY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WqQccwXjf65Jy87x2qJpP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Qanic0osPVWrK3DTYqwYt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RijWXE6O1gldJpHMX0eX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nH6GpwP8r0jvi5Zf3Jm1T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5wjdbbtwJwd0UBQgeAYTO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Te7CNHWuB6XGBzmckEFVg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hibnpMvM20SKD56znLzfU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3dZgU2fkdT46WOrpiaZP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ORWg5LgTl1SaeXo8SswIM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Gw9h8Ytpf537o8kDWu3kx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dLAt1aiwil9Qap7NDiqW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IyX1fl38JFgzPzEVjxmqr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77yfNfv2EsrCjnHEXj7JM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XyXVv8QLUBiqDtVLm20gG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oy6J6Yk6P20q9ZiSJnbTy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kSJeIbX4Iw0gapOL2SqNM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pdjWttjD4N8ydd0Rf89Lk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pTPS4YkjtL34twVMItK4r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8BbALaChD0VVNp7ApkjLj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v8KtWtqG0f3cLdHtc9Hb7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9xIvF73qLFTL62Qhd8QX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RBETTW8947fsZcKrNjCAt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hKYzlfk17MfiIifahCg6n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i07ECUWyl92tF7RMe7iCB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vD3DwMkxlqcuiELfjddvM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wwDz15uhRLxutBZn9dNO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hbOc0ZO4o5Yqdx6TcjsR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ILahDjP4iZhOflPn05Fcs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y4g3SuWUkXsWs22JlufkN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8oiL3PimbVR2d51zrk7n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miTMkhKbX8SyVRL7r6CY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5pPWIL3VcqkO2ZRgv1BZY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aEa9OjT1LGyQdtXnyZ81V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sZjyS66b3pcFgc2F0ONIx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d7PLfaBAmMxleaMyXJ2b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fbMoj7sCRXOIq3k23Ipak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iReMBZ2oZJNzRDZRQu8JU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CvHoppjSWa1HO4bqdXQhv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DlzIkOPoDYUjIbTE40IsA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DlzIkOPoDYUjIbTE40IsA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CvHoppjSWa1HO4bqdXQhv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DlzIkOPoDYUjIbTE40IsA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V4gkdFDnwCWHpNPtfjr3w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aEN1K7BckT0wHX5KIuSI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jxRmF8gJ9kFQiZfMmeUWI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RpXX6e3xuWyzbVVi4INqD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jbuVyjidzRQzMo3M1m9No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z96Y0CtO55xbXzC85cDey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Y8MaPpqaVMXQ5LtaGJegn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IC8xfhGqhQCgdl9ouTNpW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CWiiiQGpy8Ghpa2h99tvv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L7EoAJIwQr8mU9lc3azqw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dPy81ifltXKEZbfXYQJRi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zWVYlcJDVryvJsJaPo9cF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wKaQ2caDLDOIfBc2W3CP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52138BCsjFSYFLHwrYVjg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vsdcl96NOXVKkRleS4mzH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6usMdN0lI5PRpbNvawtiF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H1c8YMr6APGcEGogZmCqU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Tob0erT5mKEbMrz5PeTCv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JPdIYKZz4ZdSnBcanoyp3C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bdw76Ux6FfZZ7OWXx0cut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sTXGTxowidTcYt7kZyf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bNjK8RGSp0vfE4d9dDyhI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MdBXtqGdWeR9g6EVLGIET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raOtRPhv3XHMC0unp7dKY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יושר">
  <a:themeElements>
    <a:clrScheme name="יושר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 קלאסי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יושר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ערכת נושא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ערכת נושא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0</TotalTime>
  <Words>1776</Words>
  <Application>Microsoft Office PowerPoint</Application>
  <PresentationFormat>On-screen Show (4:3)</PresentationFormat>
  <Paragraphs>515</Paragraphs>
  <Slides>64</Slides>
  <Notes>54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79" baseType="lpstr">
      <vt:lpstr>MS Gothic</vt:lpstr>
      <vt:lpstr>宋体</vt:lpstr>
      <vt:lpstr>Aharoni</vt:lpstr>
      <vt:lpstr>Arial</vt:lpstr>
      <vt:lpstr>Calibri</vt:lpstr>
      <vt:lpstr>Consolas</vt:lpstr>
      <vt:lpstr>Courier New</vt:lpstr>
      <vt:lpstr>Franklin Gothic Book</vt:lpstr>
      <vt:lpstr>Monotype Sorts</vt:lpstr>
      <vt:lpstr>黑体</vt:lpstr>
      <vt:lpstr>Tahoma</vt:lpstr>
      <vt:lpstr>Times New Roman</vt:lpstr>
      <vt:lpstr>Wingdings</vt:lpstr>
      <vt:lpstr>Wingdings 2</vt:lpstr>
      <vt:lpstr>יושר</vt:lpstr>
      <vt:lpstr>Programming Practices  I Wish I Have Learned Earlier</vt:lpstr>
      <vt:lpstr>How 2 be a good programmer? </vt:lpstr>
      <vt:lpstr>How 2 be a good programmer? </vt:lpstr>
      <vt:lpstr>Program Style</vt:lpstr>
      <vt:lpstr>Program style</vt:lpstr>
      <vt:lpstr>What’s in a name</vt:lpstr>
      <vt:lpstr>What’s in a name</vt:lpstr>
      <vt:lpstr>What’s in a name</vt:lpstr>
      <vt:lpstr>What’s in a name</vt:lpstr>
      <vt:lpstr>What’s in a name</vt:lpstr>
      <vt:lpstr>Indentation</vt:lpstr>
      <vt:lpstr>Statements</vt:lpstr>
      <vt:lpstr>Expressions</vt:lpstr>
      <vt:lpstr>Idioms</vt:lpstr>
      <vt:lpstr>Idioms</vt:lpstr>
      <vt:lpstr>Idioms</vt:lpstr>
      <vt:lpstr>Comments</vt:lpstr>
      <vt:lpstr>Comments</vt:lpstr>
      <vt:lpstr>Code needs to tell a story</vt:lpstr>
      <vt:lpstr>Refactoring</vt:lpstr>
      <vt:lpstr>Style recap</vt:lpstr>
      <vt:lpstr>Why Bother?</vt:lpstr>
      <vt:lpstr>Assert</vt:lpstr>
      <vt:lpstr>PowerPoint Presentation</vt:lpstr>
      <vt:lpstr>assert</vt:lpstr>
      <vt:lpstr>assert</vt:lpstr>
      <vt:lpstr>Compiling Warnings and Sanitizers</vt:lpstr>
      <vt:lpstr>Compiling warnings, sanitizers –  legal but probably a bug</vt:lpstr>
      <vt:lpstr>Test Driven Development using Unit Testing</vt:lpstr>
      <vt:lpstr>The Testing Problems</vt:lpstr>
      <vt:lpstr>OK, I’ll write tests,  but why a framework ?</vt:lpstr>
      <vt:lpstr>OK, I’ll write tests,  but why a framework ?</vt:lpstr>
      <vt:lpstr>Recommended approach</vt:lpstr>
      <vt:lpstr>Refactoring (improving your code)</vt:lpstr>
      <vt:lpstr>Unit tests</vt:lpstr>
      <vt:lpstr>Unit tests – what is it good for</vt:lpstr>
      <vt:lpstr>Example: intCompare</vt:lpstr>
      <vt:lpstr>Black box testing</vt:lpstr>
      <vt:lpstr>Debugging</vt:lpstr>
      <vt:lpstr>Debugging 101</vt:lpstr>
      <vt:lpstr>General purpose debug function</vt:lpstr>
      <vt:lpstr>Debugger</vt:lpstr>
      <vt:lpstr>Optimization</vt:lpstr>
      <vt:lpstr>What smart people say about Premature optimization…</vt:lpstr>
      <vt:lpstr>So, what to do?</vt:lpstr>
      <vt:lpstr>Numbers Representations</vt:lpstr>
      <vt:lpstr>Important Take Home Messages</vt:lpstr>
      <vt:lpstr>Important Take Home Messages</vt:lpstr>
      <vt:lpstr>Important Take Home Messages</vt:lpstr>
      <vt:lpstr>Important Take Home Messages</vt:lpstr>
      <vt:lpstr>Important Take Home Messages</vt:lpstr>
      <vt:lpstr>Important Take Home Messages</vt:lpstr>
      <vt:lpstr>Important Take Home Messages</vt:lpstr>
      <vt:lpstr>Program Design</vt:lpstr>
      <vt:lpstr>Interfaces</vt:lpstr>
      <vt:lpstr>Interface - modularity</vt:lpstr>
      <vt:lpstr>Interface – information hiding</vt:lpstr>
      <vt:lpstr>Interface Principles</vt:lpstr>
      <vt:lpstr>Interface Principles</vt:lpstr>
      <vt:lpstr>Interface Principles</vt:lpstr>
      <vt:lpstr>Interface Principles</vt:lpstr>
      <vt:lpstr>Interface Principles</vt:lpstr>
      <vt:lpstr>Take Home Messages</vt:lpstr>
      <vt:lpstr>Take Home Messages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/>
  <cp:lastModifiedBy/>
  <cp:revision>10</cp:revision>
  <dcterms:created xsi:type="dcterms:W3CDTF">2010-10-17T04:26:39Z</dcterms:created>
  <dcterms:modified xsi:type="dcterms:W3CDTF">2020-01-22T06:30:02Z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DocumentId">
    <vt:lpwstr>1jD6EJESyq836dxX3eYBVouWN2vsctSE7hXbxi8a5yaA</vt:lpwstr>
  </property>
  <property fmtid="{D5CDD505-2E9C-101B-9397-08002B2CF9AE}" pid="3" name="Google.Documents.RevisionId">
    <vt:lpwstr>09654632428115783001</vt:lpwstr>
  </property>
  <property fmtid="{D5CDD505-2E9C-101B-9397-08002B2CF9AE}" pid="4" name="Google.Documents.PreviousRevisionId">
    <vt:lpwstr>04957978228271056723</vt:lpwstr>
  </property>
  <property fmtid="{D5CDD505-2E9C-101B-9397-08002B2CF9AE}" pid="5" name="Google.Documents.PluginVersion">
    <vt:lpwstr>2.0.2424.7283</vt:lpwstr>
  </property>
  <property fmtid="{D5CDD505-2E9C-101B-9397-08002B2CF9AE}" pid="6" name="Google.Documents.MergeIncapabilityFlags">
    <vt:i4>0</vt:i4>
  </property>
  <property fmtid="{D5CDD505-2E9C-101B-9397-08002B2CF9AE}" pid="7" name="Google.Documents.Tracking">
    <vt:lpwstr>false</vt:lpwstr>
  </property>
</Properties>
</file>